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3"/>
  </p:notesMasterIdLst>
  <p:sldIdLst>
    <p:sldId id="256" r:id="rId2"/>
    <p:sldId id="285" r:id="rId3"/>
    <p:sldId id="283" r:id="rId4"/>
    <p:sldId id="257" r:id="rId5"/>
    <p:sldId id="261" r:id="rId6"/>
    <p:sldId id="259" r:id="rId7"/>
    <p:sldId id="260" r:id="rId8"/>
    <p:sldId id="263" r:id="rId9"/>
    <p:sldId id="262" r:id="rId10"/>
    <p:sldId id="264" r:id="rId11"/>
    <p:sldId id="258" r:id="rId12"/>
    <p:sldId id="265" r:id="rId13"/>
    <p:sldId id="266" r:id="rId14"/>
    <p:sldId id="267" r:id="rId15"/>
    <p:sldId id="268" r:id="rId16"/>
    <p:sldId id="269" r:id="rId17"/>
    <p:sldId id="271" r:id="rId18"/>
    <p:sldId id="272" r:id="rId19"/>
    <p:sldId id="270" r:id="rId20"/>
    <p:sldId id="273" r:id="rId21"/>
    <p:sldId id="274" r:id="rId22"/>
    <p:sldId id="275" r:id="rId23"/>
    <p:sldId id="276" r:id="rId24"/>
    <p:sldId id="278" r:id="rId25"/>
    <p:sldId id="279" r:id="rId26"/>
    <p:sldId id="280" r:id="rId27"/>
    <p:sldId id="281" r:id="rId28"/>
    <p:sldId id="282" r:id="rId29"/>
    <p:sldId id="277" r:id="rId30"/>
    <p:sldId id="284" r:id="rId31"/>
    <p:sldId id="286" r:id="rId3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23" autoAdjust="0"/>
    <p:restoredTop sz="87015" autoAdjust="0"/>
  </p:normalViewPr>
  <p:slideViewPr>
    <p:cSldViewPr snapToGrid="0">
      <p:cViewPr varScale="1">
        <p:scale>
          <a:sx n="93" d="100"/>
          <a:sy n="93" d="100"/>
        </p:scale>
        <p:origin x="232" y="624"/>
      </p:cViewPr>
      <p:guideLst/>
    </p:cSldViewPr>
  </p:slideViewPr>
  <p:outlineViewPr>
    <p:cViewPr>
      <p:scale>
        <a:sx n="33" d="100"/>
        <a:sy n="33" d="100"/>
      </p:scale>
      <p:origin x="0" y="-11724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1E7291-345F-4135-B1B7-70CC4D5818CA}" type="datetimeFigureOut">
              <a:rPr lang="en-US" smtClean="0"/>
              <a:t>2/3/20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9D3E81-C993-404E-9D30-BFAE0F8498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9069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9D3E81-C993-404E-9D30-BFAE0F84984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0785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Switches:</a:t>
            </a:r>
            <a:r>
              <a:rPr lang="en-US" baseline="0" dirty="0"/>
              <a:t> device in computer network that connects other devices together.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9D3E81-C993-404E-9D30-BFAE0F84984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0130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Demand</a:t>
            </a:r>
            <a:r>
              <a:rPr lang="en-US" baseline="0" dirty="0"/>
              <a:t> Response: Customers are asked in advance to be mindful of their energy consumption. Often includes rewards or penalties.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9D3E81-C993-404E-9D30-BFAE0F849849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0569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Rockefeller:</a:t>
            </a:r>
            <a:r>
              <a:rPr lang="en-US" baseline="0" dirty="0"/>
              <a:t> Helping cities become more resilient to the economic, social, and physical challenges of climate change</a:t>
            </a:r>
          </a:p>
          <a:p>
            <a:r>
              <a:rPr lang="en-US" baseline="0" dirty="0"/>
              <a:t>C40: Tackling climate change through reducing </a:t>
            </a:r>
            <a:r>
              <a:rPr lang="en-US" baseline="0" dirty="0" err="1"/>
              <a:t>ghg</a:t>
            </a:r>
            <a:r>
              <a:rPr lang="en-US" baseline="0" dirty="0"/>
              <a:t> emissions and climate risks while increasing the health and opportunity of urban citizens. </a:t>
            </a:r>
          </a:p>
          <a:p>
            <a:r>
              <a:rPr lang="en-US" baseline="0" dirty="0"/>
              <a:t>PARTNERS AGREE TO:</a:t>
            </a:r>
          </a:p>
          <a:p>
            <a:r>
              <a:rPr lang="en-US" baseline="0" dirty="0"/>
              <a:t>Commit… Identify priority climate vulnerabilities and develop resilience strategies</a:t>
            </a:r>
          </a:p>
          <a:p>
            <a:r>
              <a:rPr lang="en-US" baseline="0" dirty="0"/>
              <a:t>Take Action… Identify and pursue priority resilience strategies, and assess costs and benefits of investments</a:t>
            </a:r>
          </a:p>
          <a:p>
            <a:r>
              <a:rPr lang="en-US" baseline="0" dirty="0"/>
              <a:t>Measure and Report Results… Share experiences with climate resilience activities implemented and progress in enhancing resilience</a:t>
            </a:r>
          </a:p>
          <a:p>
            <a:endParaRPr lang="en-US" baseline="0" dirty="0"/>
          </a:p>
          <a:p>
            <a:r>
              <a:rPr lang="en-US" baseline="0" dirty="0"/>
              <a:t>DOE AGREES TO:</a:t>
            </a:r>
          </a:p>
          <a:p>
            <a:r>
              <a:rPr lang="en-US" baseline="0" dirty="0"/>
              <a:t>Facilitate… Share information and technical assistance on climate science, emerging climate resilience best practices, technologies and policies</a:t>
            </a:r>
          </a:p>
          <a:p>
            <a:r>
              <a:rPr lang="en-US" baseline="0" dirty="0"/>
              <a:t>Assist… Develop and deploy tools for assessing vulnerabilities, employing user-friendly climate data, and evaluate the costs and benefits of climate resilience investments</a:t>
            </a:r>
          </a:p>
          <a:p>
            <a:r>
              <a:rPr lang="en-US" baseline="0" dirty="0"/>
              <a:t>Recognize… Provide national recognition to Partners for implementing measures to enhance energy infrastructure resilience</a:t>
            </a:r>
          </a:p>
          <a:p>
            <a:endParaRPr lang="en-US" baseline="0" dirty="0"/>
          </a:p>
          <a:p>
            <a:endParaRPr lang="en-US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9D3E81-C993-404E-9D30-BFAE0F849849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8391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Islanding: ability to isolate a local, self-sufficient power grid during outages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9D3E81-C993-404E-9D30-BFAE0F849849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9098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9D3E81-C993-404E-9D30-BFAE0F84984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19410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River flooding: damage to transport infrastructure such as railroads</a:t>
            </a:r>
            <a:r>
              <a:rPr lang="en-US" baseline="0" dirty="0"/>
              <a:t> and ports.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9D3E81-C993-404E-9D30-BFAE0F84984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18526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Hurricane</a:t>
            </a:r>
            <a:r>
              <a:rPr lang="en-US" baseline="0" dirty="0"/>
              <a:t> Sandy caused a couple Nuclear Power Plants to close</a:t>
            </a:r>
          </a:p>
          <a:p>
            <a:r>
              <a:rPr lang="en-US" baseline="0" dirty="0"/>
              <a:t>Large petroleum tanks to float: potentially destroying them and creating hazardous oil spills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9D3E81-C993-404E-9D30-BFAE0F84984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116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Criteria Air Pollutants can</a:t>
            </a:r>
            <a:r>
              <a:rPr lang="en-US" baseline="0" dirty="0"/>
              <a:t> create more photochemical smog thus reducing efficiency of solar panels. </a:t>
            </a:r>
          </a:p>
          <a:p>
            <a:r>
              <a:rPr lang="en-US" dirty="0"/>
              <a:t>Higher temperatures reduce the thermal efficiency and generating capacity of thermoelectric power plants and reduce the efficiency and current-carrying capacity of transmission and distribution lines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9D3E81-C993-404E-9D30-BFAE0F84984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3509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Natural</a:t>
            </a:r>
            <a:r>
              <a:rPr lang="en-US" baseline="0" dirty="0"/>
              <a:t> Gas can ramp output up and down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9D3E81-C993-404E-9D30-BFAE0F84984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0940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Petroleum:</a:t>
            </a:r>
            <a:r>
              <a:rPr lang="en-US" baseline="0" dirty="0"/>
              <a:t> gasoline, propane, jet fuel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9D3E81-C993-404E-9D30-BFAE0F84984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3135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Smart Meter: monitor and potentially lower electricity usage in real time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9D3E81-C993-404E-9D30-BFAE0F84984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1606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9D3E81-C993-404E-9D30-BFAE0F84984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4194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B457-8F8C-4D55-9349-FF6D5EE018CA}" type="datetimeFigureOut">
              <a:rPr lang="en-US" smtClean="0"/>
              <a:t>2/3/20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D484F-EDF9-4063-8933-2D6821A1E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8847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B457-8F8C-4D55-9349-FF6D5EE018CA}" type="datetimeFigureOut">
              <a:rPr lang="en-US" smtClean="0"/>
              <a:t>2/3/20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D484F-EDF9-4063-8933-2D6821A1E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2002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B457-8F8C-4D55-9349-FF6D5EE018CA}" type="datetimeFigureOut">
              <a:rPr lang="en-US" smtClean="0"/>
              <a:t>2/3/20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D484F-EDF9-4063-8933-2D6821A1E2BE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893195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B457-8F8C-4D55-9349-FF6D5EE018CA}" type="datetimeFigureOut">
              <a:rPr lang="en-US" smtClean="0"/>
              <a:t>2/3/20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D484F-EDF9-4063-8933-2D6821A1E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9495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B457-8F8C-4D55-9349-FF6D5EE018CA}" type="datetimeFigureOut">
              <a:rPr lang="en-US" smtClean="0"/>
              <a:t>2/3/20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D484F-EDF9-4063-8933-2D6821A1E2BE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365262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B457-8F8C-4D55-9349-FF6D5EE018CA}" type="datetimeFigureOut">
              <a:rPr lang="en-US" smtClean="0"/>
              <a:t>2/3/20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D484F-EDF9-4063-8933-2D6821A1E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5519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B457-8F8C-4D55-9349-FF6D5EE018CA}" type="datetimeFigureOut">
              <a:rPr lang="en-US" smtClean="0"/>
              <a:t>2/3/20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D484F-EDF9-4063-8933-2D6821A1E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2053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B457-8F8C-4D55-9349-FF6D5EE018CA}" type="datetimeFigureOut">
              <a:rPr lang="en-US" smtClean="0"/>
              <a:t>2/3/20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D484F-EDF9-4063-8933-2D6821A1E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48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B457-8F8C-4D55-9349-FF6D5EE018CA}" type="datetimeFigureOut">
              <a:rPr lang="en-US" smtClean="0"/>
              <a:t>2/3/20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D484F-EDF9-4063-8933-2D6821A1E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2463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B457-8F8C-4D55-9349-FF6D5EE018CA}" type="datetimeFigureOut">
              <a:rPr lang="en-US" smtClean="0"/>
              <a:t>2/3/20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D484F-EDF9-4063-8933-2D6821A1E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21891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B457-8F8C-4D55-9349-FF6D5EE018CA}" type="datetimeFigureOut">
              <a:rPr lang="en-US" smtClean="0"/>
              <a:t>2/3/20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D484F-EDF9-4063-8933-2D6821A1E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7479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B457-8F8C-4D55-9349-FF6D5EE018CA}" type="datetimeFigureOut">
              <a:rPr lang="en-US" smtClean="0"/>
              <a:t>2/3/20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D484F-EDF9-4063-8933-2D6821A1E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9662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B457-8F8C-4D55-9349-FF6D5EE018CA}" type="datetimeFigureOut">
              <a:rPr lang="en-US" smtClean="0"/>
              <a:t>2/3/20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D484F-EDF9-4063-8933-2D6821A1E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8799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B457-8F8C-4D55-9349-FF6D5EE018CA}" type="datetimeFigureOut">
              <a:rPr lang="en-US" smtClean="0"/>
              <a:t>2/3/20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D484F-EDF9-4063-8933-2D6821A1E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218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B457-8F8C-4D55-9349-FF6D5EE018CA}" type="datetimeFigureOut">
              <a:rPr lang="en-US" smtClean="0"/>
              <a:t>2/3/20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D484F-EDF9-4063-8933-2D6821A1E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3995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B457-8F8C-4D55-9349-FF6D5EE018CA}" type="datetimeFigureOut">
              <a:rPr lang="en-US" smtClean="0"/>
              <a:t>2/3/20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D484F-EDF9-4063-8933-2D6821A1E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826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0FB457-8F8C-4D55-9349-FF6D5EE018CA}" type="datetimeFigureOut">
              <a:rPr lang="en-US" smtClean="0"/>
              <a:t>2/3/20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030D484F-EDF9-4063-8933-2D6821A1E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18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ia.gov/energyexplained/index.php?page=electricity_delivery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8719" y="1582413"/>
            <a:ext cx="9809682" cy="1646302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Energy Supply, Delivery, and Demand</a:t>
            </a:r>
          </a:p>
        </p:txBody>
      </p:sp>
    </p:spTree>
    <p:extLst>
      <p:ext uri="{BB962C8B-B14F-4D97-AF65-F5344CB8AC3E}">
        <p14:creationId xmlns:p14="http://schemas.microsoft.com/office/powerpoint/2010/main" val="10138168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191" y="149883"/>
            <a:ext cx="8596668" cy="1320800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Changes in Energy Expenditures for 2080-2099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591" y="1267483"/>
            <a:ext cx="7719400" cy="490014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591" y="6167624"/>
            <a:ext cx="1476375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621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2923" y="130087"/>
            <a:ext cx="10058400" cy="1270348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Potential Impacts from Extreme Weather and Climate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4454" y="1292282"/>
            <a:ext cx="7140558" cy="53118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04454" y="6604084"/>
            <a:ext cx="239606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Source: adapted from DOE 2013.23</a:t>
            </a:r>
          </a:p>
        </p:txBody>
      </p:sp>
    </p:spTree>
    <p:extLst>
      <p:ext uri="{BB962C8B-B14F-4D97-AF65-F5344CB8AC3E}">
        <p14:creationId xmlns:p14="http://schemas.microsoft.com/office/powerpoint/2010/main" val="19057426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5297" y="128833"/>
            <a:ext cx="8596668" cy="1320800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Key Message 2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2627" y="848413"/>
            <a:ext cx="5778631" cy="6009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1903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096" y="222421"/>
            <a:ext cx="5748180" cy="132080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Electricity Generation From Selected Fuels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587" y="1543221"/>
            <a:ext cx="7461649" cy="460474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562333" y="1705232"/>
            <a:ext cx="3682316" cy="2139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Bef>
                <a:spcPts val="1000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t>Energy Sector undergoing transformation</a:t>
            </a:r>
          </a:p>
          <a:p>
            <a:pPr marL="342900" lvl="0" indent="-342900">
              <a:spcBef>
                <a:spcPts val="1000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t>Solar and Wind growth</a:t>
            </a:r>
          </a:p>
          <a:p>
            <a:pPr marL="342900" lvl="0" indent="-342900">
              <a:spcBef>
                <a:spcPts val="1000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t>Diversify the energy portfolio</a:t>
            </a:r>
          </a:p>
          <a:p>
            <a:pPr marL="342900" lvl="0" indent="-342900">
              <a:spcBef>
                <a:spcPts val="1000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t>Natural gas improves system flexibility and reliability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99067" y="6036733"/>
            <a:ext cx="183726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/>
              <a:t>Source: EIA/AEO 2018.59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35339440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Petroleum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483256"/>
            <a:ext cx="6819098" cy="3880773"/>
          </a:xfrm>
        </p:spPr>
        <p:txBody>
          <a:bodyPr/>
          <a:lstStyle/>
          <a:p>
            <a:r>
              <a:rPr lang="en-US" dirty="0"/>
              <a:t>Decrease in net imports of Petroleum</a:t>
            </a:r>
          </a:p>
          <a:p>
            <a:pPr lvl="1"/>
            <a:r>
              <a:rPr lang="en-US" dirty="0"/>
              <a:t>Reached new low 2016 </a:t>
            </a:r>
          </a:p>
          <a:p>
            <a:pPr lvl="2"/>
            <a:r>
              <a:rPr lang="en-US" dirty="0"/>
              <a:t>25% of U.S Petroleum Consumption</a:t>
            </a:r>
          </a:p>
          <a:p>
            <a:pPr lvl="1"/>
            <a:r>
              <a:rPr lang="en-US" dirty="0"/>
              <a:t>Down 60% from 2005</a:t>
            </a:r>
          </a:p>
          <a:p>
            <a:r>
              <a:rPr lang="en-US" dirty="0"/>
              <a:t>Several Factors</a:t>
            </a:r>
          </a:p>
          <a:p>
            <a:pPr lvl="1"/>
            <a:r>
              <a:rPr lang="en-US" dirty="0"/>
              <a:t>Domestic shale oil reserves</a:t>
            </a:r>
          </a:p>
          <a:p>
            <a:pPr lvl="1"/>
            <a:r>
              <a:rPr lang="en-US" dirty="0"/>
              <a:t>Reduced demand levels </a:t>
            </a:r>
          </a:p>
          <a:p>
            <a:pPr lvl="1"/>
            <a:r>
              <a:rPr lang="en-US" dirty="0"/>
              <a:t>Expanded biofuel production</a:t>
            </a:r>
          </a:p>
          <a:p>
            <a:pPr lvl="1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6058" y="949489"/>
            <a:ext cx="6382467" cy="4414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5018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Energy Efficiency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2748" y="1627677"/>
            <a:ext cx="8596668" cy="3880773"/>
          </a:xfrm>
        </p:spPr>
        <p:txBody>
          <a:bodyPr/>
          <a:lstStyle/>
          <a:p>
            <a:r>
              <a:rPr lang="en-US" dirty="0"/>
              <a:t>Controls energy costs to homes, buildings, and industry</a:t>
            </a:r>
          </a:p>
          <a:p>
            <a:pPr lvl="1"/>
            <a:r>
              <a:rPr lang="en-US" dirty="0"/>
              <a:t>Increased resilience</a:t>
            </a:r>
          </a:p>
          <a:p>
            <a:r>
              <a:rPr lang="en-US" dirty="0"/>
              <a:t>What contributes to this increase in energy efficiency?</a:t>
            </a:r>
          </a:p>
          <a:p>
            <a:pPr lvl="1"/>
            <a:r>
              <a:rPr lang="en-US" dirty="0"/>
              <a:t>Tax Policy and other financial incentives</a:t>
            </a:r>
          </a:p>
          <a:p>
            <a:pPr lvl="2"/>
            <a:r>
              <a:rPr lang="en-US" dirty="0"/>
              <a:t>Residential Renewable Energy Tax Credit</a:t>
            </a:r>
          </a:p>
          <a:p>
            <a:pPr lvl="1"/>
            <a:r>
              <a:rPr lang="en-US" dirty="0"/>
              <a:t>Development of building energy codes and appliance and equipment standards</a:t>
            </a:r>
          </a:p>
          <a:p>
            <a:pPr lvl="2"/>
            <a:r>
              <a:rPr lang="en-US" dirty="0"/>
              <a:t>Department of Energy</a:t>
            </a:r>
          </a:p>
          <a:p>
            <a:pPr lvl="1"/>
            <a:r>
              <a:rPr lang="en-US" dirty="0"/>
              <a:t>Voluntary actions to improve energy efficiency</a:t>
            </a:r>
          </a:p>
          <a:p>
            <a:pPr lvl="1"/>
            <a:r>
              <a:rPr lang="en-US" dirty="0"/>
              <a:t>Growth of the energy industry</a:t>
            </a:r>
          </a:p>
          <a:p>
            <a:pPr lvl="2"/>
            <a:endParaRPr lang="en-US" dirty="0"/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48079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Changes in the Grid System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2160589"/>
            <a:ext cx="5468942" cy="3880773"/>
          </a:xfrm>
        </p:spPr>
        <p:txBody>
          <a:bodyPr/>
          <a:lstStyle/>
          <a:p>
            <a:r>
              <a:rPr lang="en-US" dirty="0"/>
              <a:t>Grid Operators improving system resilience and reliability</a:t>
            </a:r>
          </a:p>
          <a:p>
            <a:pPr lvl="1"/>
            <a:r>
              <a:rPr lang="en-US" dirty="0"/>
              <a:t>Local changes</a:t>
            </a:r>
          </a:p>
          <a:p>
            <a:r>
              <a:rPr lang="en-US" dirty="0"/>
              <a:t>Smart meter infrastructure and communication-enabled devices</a:t>
            </a:r>
          </a:p>
          <a:p>
            <a:r>
              <a:rPr lang="en-US" dirty="0"/>
              <a:t>Real-time communications for outages</a:t>
            </a:r>
          </a:p>
        </p:txBody>
      </p:sp>
      <p:pic>
        <p:nvPicPr>
          <p:cNvPr id="3074" name="Picture 2" descr="distributed energy gri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6276" y="1930400"/>
            <a:ext cx="5773051" cy="3880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47471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Fuel Availability and Outages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930400"/>
            <a:ext cx="8596668" cy="3880773"/>
          </a:xfrm>
        </p:spPr>
        <p:txBody>
          <a:bodyPr/>
          <a:lstStyle/>
          <a:p>
            <a:r>
              <a:rPr lang="en-US" dirty="0"/>
              <a:t>Fuel availability can affect electricity generation reliability and resilience</a:t>
            </a:r>
          </a:p>
          <a:p>
            <a:r>
              <a:rPr lang="en-US" dirty="0"/>
              <a:t>Coal</a:t>
            </a:r>
          </a:p>
          <a:p>
            <a:pPr lvl="1"/>
            <a:r>
              <a:rPr lang="en-US" dirty="0"/>
              <a:t>Storage for 30 days </a:t>
            </a:r>
          </a:p>
          <a:p>
            <a:r>
              <a:rPr lang="en-US" dirty="0"/>
              <a:t>Natural Gas</a:t>
            </a:r>
          </a:p>
          <a:p>
            <a:pPr lvl="1"/>
            <a:r>
              <a:rPr lang="en-US" dirty="0"/>
              <a:t>Delivered through pipelines</a:t>
            </a:r>
          </a:p>
          <a:p>
            <a:r>
              <a:rPr lang="en-US" dirty="0"/>
              <a:t>Hydropower</a:t>
            </a:r>
          </a:p>
          <a:p>
            <a:pPr lvl="1"/>
            <a:r>
              <a:rPr lang="en-US" dirty="0"/>
              <a:t>Water availability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4742" y="2561468"/>
            <a:ext cx="5696931" cy="3799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8824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6505" y="599389"/>
            <a:ext cx="8596668" cy="132080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Interdependencies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505" y="1527334"/>
            <a:ext cx="6571878" cy="3880773"/>
          </a:xfrm>
        </p:spPr>
        <p:txBody>
          <a:bodyPr/>
          <a:lstStyle/>
          <a:p>
            <a:r>
              <a:rPr lang="en-US" dirty="0"/>
              <a:t>Increasing electrification in other sectors (transportation, banking, finance, healthcare) </a:t>
            </a:r>
          </a:p>
          <a:p>
            <a:pPr lvl="1"/>
            <a:r>
              <a:rPr lang="en-US" dirty="0"/>
              <a:t>Exacerbate climate change impacts</a:t>
            </a:r>
          </a:p>
          <a:p>
            <a:pPr lvl="1"/>
            <a:r>
              <a:rPr lang="en-US" dirty="0"/>
              <a:t>Communication architectures are often used in power delivery. </a:t>
            </a:r>
          </a:p>
          <a:p>
            <a:pPr lvl="2"/>
            <a:r>
              <a:rPr lang="en-US" dirty="0"/>
              <a:t>Supervisory control and data acquisition</a:t>
            </a:r>
          </a:p>
          <a:p>
            <a:r>
              <a:rPr lang="en-US" dirty="0"/>
              <a:t>Resilience actions in other sectors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4750" y="2250127"/>
            <a:ext cx="5382705" cy="3487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0864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7907" y="175967"/>
            <a:ext cx="8596668" cy="1320800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Examples of Critical Infrastructure Interdependencies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4405" y="1298803"/>
            <a:ext cx="8961176" cy="526225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00905" y="6642556"/>
            <a:ext cx="303468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 Source: adapted from DOE 2017.2</a:t>
            </a:r>
          </a:p>
        </p:txBody>
      </p:sp>
    </p:spTree>
    <p:extLst>
      <p:ext uri="{BB962C8B-B14F-4D97-AF65-F5344CB8AC3E}">
        <p14:creationId xmlns:p14="http://schemas.microsoft.com/office/powerpoint/2010/main" val="26532865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4201" y="389466"/>
            <a:ext cx="8596668" cy="1320800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How Energy Works</a:t>
            </a:r>
          </a:p>
        </p:txBody>
      </p:sp>
      <p:pic>
        <p:nvPicPr>
          <p:cNvPr id="1026" name="Picture 2" descr="A flow diagram of power generation, transmission, and distribution from the power plant to residential houses.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348" y="1142999"/>
            <a:ext cx="8230918" cy="4955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144935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An Aging System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635655"/>
            <a:ext cx="8596668" cy="3880773"/>
          </a:xfrm>
        </p:spPr>
        <p:txBody>
          <a:bodyPr/>
          <a:lstStyle/>
          <a:p>
            <a:r>
              <a:rPr lang="en-US" dirty="0"/>
              <a:t>Majority of the energy infrastructure dates back to 20</a:t>
            </a:r>
            <a:r>
              <a:rPr lang="en-US" baseline="30000" dirty="0"/>
              <a:t>th</a:t>
            </a:r>
            <a:r>
              <a:rPr lang="en-US" dirty="0"/>
              <a:t> century. </a:t>
            </a:r>
          </a:p>
          <a:p>
            <a:pPr lvl="1"/>
            <a:r>
              <a:rPr lang="en-US" dirty="0"/>
              <a:t>70% of grid’s transmissions lines and power transformers over 25 years old.</a:t>
            </a:r>
          </a:p>
          <a:p>
            <a:pPr lvl="1"/>
            <a:r>
              <a:rPr lang="en-US" dirty="0"/>
              <a:t>Average age of power plants: 30+ years old</a:t>
            </a:r>
          </a:p>
          <a:p>
            <a:pPr lvl="1"/>
            <a:r>
              <a:rPr lang="en-US" dirty="0"/>
              <a:t>Components of energy system are of varied ages</a:t>
            </a:r>
          </a:p>
          <a:p>
            <a:pPr lvl="1"/>
            <a:r>
              <a:rPr lang="en-US" dirty="0"/>
              <a:t>Aging natural gas pipelines pose safety and environmental concerns. </a:t>
            </a:r>
          </a:p>
        </p:txBody>
      </p:sp>
    </p:spTree>
    <p:extLst>
      <p:ext uri="{BB962C8B-B14F-4D97-AF65-F5344CB8AC3E}">
        <p14:creationId xmlns:p14="http://schemas.microsoft.com/office/powerpoint/2010/main" val="6572668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736" y="298516"/>
            <a:ext cx="8596668" cy="1320800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Key Message 3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8870" y="958916"/>
            <a:ext cx="5159646" cy="5633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8219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Industry Action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821922"/>
            <a:ext cx="8596668" cy="3880773"/>
          </a:xfrm>
        </p:spPr>
        <p:txBody>
          <a:bodyPr/>
          <a:lstStyle/>
          <a:p>
            <a:r>
              <a:rPr lang="en-US" dirty="0"/>
              <a:t>Local, State, Regional, and Federal levels are taking action.</a:t>
            </a:r>
          </a:p>
          <a:p>
            <a:pPr lvl="1"/>
            <a:r>
              <a:rPr lang="en-US" dirty="0"/>
              <a:t>Planning and operational measures</a:t>
            </a:r>
          </a:p>
          <a:p>
            <a:pPr lvl="1"/>
            <a:r>
              <a:rPr lang="en-US" dirty="0"/>
              <a:t>Hardening measures</a:t>
            </a:r>
          </a:p>
          <a:p>
            <a:pPr lvl="1"/>
            <a:r>
              <a:rPr lang="en-US" dirty="0"/>
              <a:t>Public-Private Partnerships</a:t>
            </a:r>
          </a:p>
          <a:p>
            <a:r>
              <a:rPr lang="en-US" dirty="0"/>
              <a:t>Coastal Infrastructure</a:t>
            </a:r>
          </a:p>
          <a:p>
            <a:pPr lvl="1"/>
            <a:r>
              <a:rPr lang="en-US" dirty="0"/>
              <a:t>Rising Sea Levels and Flooding</a:t>
            </a:r>
          </a:p>
          <a:p>
            <a:r>
              <a:rPr lang="en-US" dirty="0"/>
              <a:t>Thermoelectric Power Plants</a:t>
            </a:r>
          </a:p>
          <a:p>
            <a:pPr lvl="1"/>
            <a:r>
              <a:rPr lang="en-US" dirty="0"/>
              <a:t>Fuel and water supplies</a:t>
            </a:r>
          </a:p>
          <a:p>
            <a:pPr lvl="1"/>
            <a:r>
              <a:rPr lang="en-US" dirty="0"/>
              <a:t>Natural Gas Power Plants</a:t>
            </a:r>
          </a:p>
          <a:p>
            <a:pPr lvl="2"/>
            <a:r>
              <a:rPr lang="en-US" dirty="0"/>
              <a:t>Co-firing with fuel oil</a:t>
            </a:r>
          </a:p>
          <a:p>
            <a:pPr marL="457200" lvl="1" indent="0">
              <a:buNone/>
            </a:pPr>
            <a:endParaRPr lang="en-US" dirty="0"/>
          </a:p>
          <a:p>
            <a:pPr lvl="2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5865" y="2344820"/>
            <a:ext cx="552450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149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Electric Grid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559455"/>
            <a:ext cx="8596668" cy="3880773"/>
          </a:xfrm>
        </p:spPr>
        <p:txBody>
          <a:bodyPr>
            <a:normAutofit lnSpcReduction="10000"/>
          </a:bodyPr>
          <a:lstStyle/>
          <a:p>
            <a:r>
              <a:rPr lang="en-US" dirty="0"/>
              <a:t>Improved Modeling and Analysis</a:t>
            </a:r>
          </a:p>
          <a:p>
            <a:pPr lvl="1"/>
            <a:r>
              <a:rPr lang="en-US" dirty="0"/>
              <a:t>Generation resources</a:t>
            </a:r>
          </a:p>
          <a:p>
            <a:pPr lvl="1"/>
            <a:r>
              <a:rPr lang="en-US" dirty="0"/>
              <a:t>Electricity Demand</a:t>
            </a:r>
          </a:p>
          <a:p>
            <a:pPr lvl="1"/>
            <a:r>
              <a:rPr lang="en-US" dirty="0"/>
              <a:t>Usage Patterns</a:t>
            </a:r>
          </a:p>
          <a:p>
            <a:r>
              <a:rPr lang="en-US" dirty="0"/>
              <a:t>Plan for future changes </a:t>
            </a:r>
          </a:p>
          <a:p>
            <a:pPr lvl="1"/>
            <a:r>
              <a:rPr lang="en-US" dirty="0"/>
              <a:t>Increased storage</a:t>
            </a:r>
          </a:p>
          <a:p>
            <a:pPr lvl="1"/>
            <a:r>
              <a:rPr lang="en-US" dirty="0"/>
              <a:t>Demand response</a:t>
            </a:r>
          </a:p>
          <a:p>
            <a:pPr lvl="1"/>
            <a:r>
              <a:rPr lang="en-US" dirty="0"/>
              <a:t>Smart grid technologies</a:t>
            </a:r>
          </a:p>
          <a:p>
            <a:pPr lvl="1"/>
            <a:r>
              <a:rPr lang="en-US" dirty="0"/>
              <a:t>Energy efficiency</a:t>
            </a:r>
          </a:p>
          <a:p>
            <a:r>
              <a:rPr lang="en-US" dirty="0"/>
              <a:t>Electricity Demand Response Programs</a:t>
            </a:r>
          </a:p>
          <a:p>
            <a:pPr lvl="1"/>
            <a:r>
              <a:rPr lang="en-US" dirty="0"/>
              <a:t>Shift or reduce electricity usage during peak periods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4556" y="999241"/>
            <a:ext cx="5761275" cy="4019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8755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Rebuilding and Enhancing Energy System Resilience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066" y="2145504"/>
            <a:ext cx="5932792" cy="3014726"/>
          </a:xfrm>
        </p:spPr>
        <p:txBody>
          <a:bodyPr/>
          <a:lstStyle/>
          <a:p>
            <a:r>
              <a:rPr lang="en-US" dirty="0"/>
              <a:t>Hurricanes and Tropical Storms provide opportunity</a:t>
            </a:r>
          </a:p>
          <a:p>
            <a:pPr lvl="1"/>
            <a:r>
              <a:rPr lang="en-US" dirty="0" err="1"/>
              <a:t>Superstorm</a:t>
            </a:r>
            <a:r>
              <a:rPr lang="en-US" dirty="0"/>
              <a:t> Sandy cause 8.7 million customers to lose power</a:t>
            </a:r>
          </a:p>
          <a:p>
            <a:pPr lvl="1"/>
            <a:r>
              <a:rPr lang="en-US" dirty="0"/>
              <a:t>Allowed Utility Companies to invest billions</a:t>
            </a:r>
          </a:p>
          <a:p>
            <a:pPr lvl="2"/>
            <a:r>
              <a:rPr lang="en-US" dirty="0"/>
              <a:t>Submersible equipment and floodwalls, elevating equipment, redesigning underground electrical networks, and installing smart switches.</a:t>
            </a:r>
          </a:p>
          <a:p>
            <a:pPr lvl="1"/>
            <a:r>
              <a:rPr lang="en-US" dirty="0"/>
              <a:t>These actions have prevented further outages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0126" y="2115333"/>
            <a:ext cx="5327752" cy="3044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891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Private and Public-Private Partnerships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Used to share lessons learned and coordinate action</a:t>
            </a:r>
          </a:p>
          <a:p>
            <a:r>
              <a:rPr lang="en-US" dirty="0"/>
              <a:t>Rockefeller Foundation’s 100 Resilient Cities and C40 Cities Partnership</a:t>
            </a:r>
          </a:p>
          <a:p>
            <a:r>
              <a:rPr lang="en-US" dirty="0"/>
              <a:t>U.S. Department of Energy</a:t>
            </a:r>
          </a:p>
          <a:p>
            <a:pPr lvl="1"/>
            <a:r>
              <a:rPr lang="en-US" dirty="0"/>
              <a:t>Works with operators of energy assets to facilitate, assist, and recognize vulnerabilities. </a:t>
            </a:r>
          </a:p>
          <a:p>
            <a:pPr lvl="1"/>
            <a:r>
              <a:rPr lang="en-US" dirty="0"/>
              <a:t>Operators must commit, take action, and measure and report results. </a:t>
            </a:r>
          </a:p>
        </p:txBody>
      </p:sp>
    </p:spTree>
    <p:extLst>
      <p:ext uri="{BB962C8B-B14F-4D97-AF65-F5344CB8AC3E}">
        <p14:creationId xmlns:p14="http://schemas.microsoft.com/office/powerpoint/2010/main" val="27481352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956" y="619027"/>
            <a:ext cx="8596668" cy="132080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Hardening Measures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3956" y="1547847"/>
            <a:ext cx="8596668" cy="3880773"/>
          </a:xfrm>
        </p:spPr>
        <p:txBody>
          <a:bodyPr/>
          <a:lstStyle/>
          <a:p>
            <a:r>
              <a:rPr lang="en-US" dirty="0"/>
              <a:t>Protect energy systems from extreme weather hazards</a:t>
            </a:r>
          </a:p>
          <a:p>
            <a:pPr lvl="1"/>
            <a:r>
              <a:rPr lang="en-US" dirty="0"/>
              <a:t>Natural or physical barriers to protect from flooding</a:t>
            </a:r>
          </a:p>
          <a:p>
            <a:pPr lvl="1"/>
            <a:r>
              <a:rPr lang="en-US" dirty="0"/>
              <a:t>Reinforcing assets to protect from wind damage</a:t>
            </a:r>
          </a:p>
          <a:p>
            <a:pPr lvl="1"/>
            <a:r>
              <a:rPr lang="en-US" dirty="0"/>
              <a:t>Improving cooling and ventilation equipment </a:t>
            </a:r>
          </a:p>
          <a:p>
            <a:pPr lvl="1"/>
            <a:r>
              <a:rPr lang="en-US" dirty="0"/>
              <a:t>Adding redundancy</a:t>
            </a:r>
          </a:p>
          <a:p>
            <a:pPr lvl="1"/>
            <a:r>
              <a:rPr lang="en-US" dirty="0"/>
              <a:t>Deploying distributed generation equipment</a:t>
            </a:r>
          </a:p>
          <a:p>
            <a:pPr lvl="1"/>
            <a:r>
              <a:rPr lang="en-US" dirty="0"/>
              <a:t>Improved energy storage</a:t>
            </a:r>
          </a:p>
          <a:p>
            <a:pPr lvl="1"/>
            <a:r>
              <a:rPr lang="en-US" dirty="0" err="1"/>
              <a:t>Microgrids</a:t>
            </a:r>
            <a:r>
              <a:rPr lang="en-US" dirty="0"/>
              <a:t> with islanding capabilities </a:t>
            </a:r>
          </a:p>
          <a:p>
            <a:r>
              <a:rPr lang="en-US" dirty="0"/>
              <a:t>Hardening assets is not always best, sometimes must relocate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5613" y="1547847"/>
            <a:ext cx="5416852" cy="2816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919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Water-Constrained Areas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593322"/>
            <a:ext cx="6251367" cy="4864039"/>
          </a:xfrm>
        </p:spPr>
        <p:txBody>
          <a:bodyPr>
            <a:normAutofit/>
          </a:bodyPr>
          <a:lstStyle/>
          <a:p>
            <a:r>
              <a:rPr lang="en-US" dirty="0"/>
              <a:t>Thermoelectric Power Plants</a:t>
            </a:r>
          </a:p>
          <a:p>
            <a:pPr lvl="1"/>
            <a:r>
              <a:rPr lang="en-US" dirty="0"/>
              <a:t>Alternative cooling systems that reduce water withdrawals</a:t>
            </a:r>
          </a:p>
          <a:p>
            <a:pPr lvl="2"/>
            <a:r>
              <a:rPr lang="en-US" dirty="0"/>
              <a:t>Brackish water</a:t>
            </a:r>
          </a:p>
          <a:p>
            <a:pPr lvl="2"/>
            <a:r>
              <a:rPr lang="en-US" dirty="0"/>
              <a:t>Municipal wastewater</a:t>
            </a:r>
          </a:p>
          <a:p>
            <a:pPr lvl="2"/>
            <a:r>
              <a:rPr lang="en-US" dirty="0"/>
              <a:t>Combined Power Generation technologies</a:t>
            </a:r>
          </a:p>
          <a:p>
            <a:pPr lvl="3"/>
            <a:r>
              <a:rPr lang="en-US" dirty="0"/>
              <a:t>Wind</a:t>
            </a:r>
          </a:p>
          <a:p>
            <a:pPr lvl="3"/>
            <a:r>
              <a:rPr lang="en-US" dirty="0"/>
              <a:t>Solar</a:t>
            </a:r>
          </a:p>
          <a:p>
            <a:pPr lvl="3"/>
            <a:r>
              <a:rPr lang="en-US" dirty="0"/>
              <a:t>Natural Gas </a:t>
            </a:r>
          </a:p>
          <a:p>
            <a:r>
              <a:rPr lang="en-US" dirty="0"/>
              <a:t>Brackish and Municipal Wastewater</a:t>
            </a:r>
          </a:p>
          <a:p>
            <a:pPr lvl="1"/>
            <a:r>
              <a:rPr lang="en-US" dirty="0"/>
              <a:t>Puts stress on energy sector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8700" y="2025792"/>
            <a:ext cx="4983793" cy="3319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97292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Obstacles for Energy System Resilience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651542"/>
            <a:ext cx="8596668" cy="4401078"/>
          </a:xfrm>
        </p:spPr>
        <p:txBody>
          <a:bodyPr/>
          <a:lstStyle/>
          <a:p>
            <a:r>
              <a:rPr lang="en-US" dirty="0"/>
              <a:t>Lack of reliable projections for climate change</a:t>
            </a:r>
          </a:p>
          <a:p>
            <a:r>
              <a:rPr lang="en-US" dirty="0"/>
              <a:t>Lack of a national, regional, or local cost-effective risk reduction strategy</a:t>
            </a:r>
          </a:p>
          <a:p>
            <a:pPr lvl="1"/>
            <a:r>
              <a:rPr lang="en-US" dirty="0"/>
              <a:t>Where should adaptation measure be pursued?</a:t>
            </a:r>
          </a:p>
          <a:p>
            <a:pPr lvl="2"/>
            <a:r>
              <a:rPr lang="en-US" dirty="0"/>
              <a:t>Will the change be effective?</a:t>
            </a:r>
          </a:p>
          <a:p>
            <a:r>
              <a:rPr lang="en-US" dirty="0"/>
              <a:t>Addressing these obstacles</a:t>
            </a:r>
          </a:p>
          <a:p>
            <a:pPr lvl="1"/>
            <a:r>
              <a:rPr lang="en-US" dirty="0"/>
              <a:t>Improved awareness</a:t>
            </a:r>
          </a:p>
          <a:p>
            <a:pPr lvl="1"/>
            <a:r>
              <a:rPr lang="en-US" dirty="0"/>
              <a:t>Cost-effective resilience-enhancing technologies</a:t>
            </a:r>
          </a:p>
          <a:p>
            <a:pPr lvl="1"/>
            <a:r>
              <a:rPr lang="en-US" dirty="0"/>
              <a:t>Standardized methodologies and metrics for assessing the benefits of resilience measures</a:t>
            </a:r>
          </a:p>
          <a:p>
            <a:pPr lvl="1"/>
            <a:r>
              <a:rPr lang="en-US" dirty="0"/>
              <a:t>Expanding public-private partnerships</a:t>
            </a:r>
          </a:p>
          <a:p>
            <a:pPr lvl="1"/>
            <a:r>
              <a:rPr lang="en-US" dirty="0"/>
              <a:t>Ensuring the poor and marginalized are part of the plan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81335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267" y="287866"/>
            <a:ext cx="8596668" cy="1320800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Energy Sector Resilience Solutions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1334" y="1066800"/>
            <a:ext cx="6132680" cy="5460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736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Regional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455935"/>
            <a:ext cx="4743078" cy="4739744"/>
          </a:xfrm>
        </p:spPr>
        <p:txBody>
          <a:bodyPr>
            <a:normAutofit/>
          </a:bodyPr>
          <a:lstStyle/>
          <a:p>
            <a:r>
              <a:rPr lang="en-US" dirty="0"/>
              <a:t>East and Gulf Coasts</a:t>
            </a:r>
          </a:p>
          <a:p>
            <a:r>
              <a:rPr lang="en-US" dirty="0"/>
              <a:t>Hawaii and U.S. Caribbean</a:t>
            </a:r>
          </a:p>
          <a:p>
            <a:r>
              <a:rPr lang="en-US" dirty="0"/>
              <a:t>Northeast and Midwest</a:t>
            </a:r>
          </a:p>
          <a:p>
            <a:r>
              <a:rPr lang="en-US" dirty="0"/>
              <a:t>Northwest and Southwest</a:t>
            </a:r>
          </a:p>
          <a:p>
            <a:r>
              <a:rPr lang="en-US" dirty="0"/>
              <a:t>Northeast, Midwest, Southwest, and Northern and Southern Great Plains</a:t>
            </a:r>
          </a:p>
          <a:p>
            <a:r>
              <a:rPr lang="en-US" dirty="0"/>
              <a:t>All Regions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2393" y="824340"/>
            <a:ext cx="5828495" cy="4266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00719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Major Uncertainties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508656"/>
            <a:ext cx="8596668" cy="3880773"/>
          </a:xfrm>
        </p:spPr>
        <p:txBody>
          <a:bodyPr/>
          <a:lstStyle/>
          <a:p>
            <a:r>
              <a:rPr lang="en-US" dirty="0"/>
              <a:t>Inability to predict future climate parameters with complete accuracy</a:t>
            </a:r>
          </a:p>
          <a:p>
            <a:pPr lvl="1"/>
            <a:r>
              <a:rPr lang="en-US" dirty="0"/>
              <a:t>Incomplete historical data</a:t>
            </a:r>
          </a:p>
          <a:p>
            <a:pPr lvl="1"/>
            <a:r>
              <a:rPr lang="en-US" dirty="0"/>
              <a:t>Constraints on modeling methodologies</a:t>
            </a:r>
          </a:p>
          <a:p>
            <a:pPr lvl="1"/>
            <a:r>
              <a:rPr lang="en-US" dirty="0"/>
              <a:t>Uncertainties on future emissions</a:t>
            </a:r>
          </a:p>
          <a:p>
            <a:r>
              <a:rPr lang="en-US" dirty="0"/>
              <a:t>Future changes in the energy system and affect climate change and extreme weather will have</a:t>
            </a:r>
          </a:p>
          <a:p>
            <a:r>
              <a:rPr lang="en-US" dirty="0"/>
              <a:t>Uncertainties in evaluating the costs, benefits, and performance of resilience investments</a:t>
            </a:r>
          </a:p>
        </p:txBody>
      </p:sp>
    </p:spTree>
    <p:extLst>
      <p:ext uri="{BB962C8B-B14F-4D97-AF65-F5344CB8AC3E}">
        <p14:creationId xmlns:p14="http://schemas.microsoft.com/office/powerpoint/2010/main" val="193369039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Sources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https://www.eia.gov/energyexplained/index.php?page=electricity_delivery</a:t>
            </a:r>
            <a:endParaRPr lang="en-US" dirty="0"/>
          </a:p>
          <a:p>
            <a:r>
              <a:rPr lang="en-US" dirty="0"/>
              <a:t>Fourth National Climate Assessment</a:t>
            </a:r>
          </a:p>
          <a:p>
            <a:r>
              <a:rPr lang="en-US" dirty="0"/>
              <a:t>https://www.eia.gov/energyexplained/index.php?page=oil_use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43369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4272742" cy="1450757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Key Message 1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205922" y="2088723"/>
            <a:ext cx="4655127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What is extreme weather?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n-US" dirty="0"/>
              <a:t>High winds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n-US" dirty="0"/>
              <a:t>Thunderstorms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n-US" dirty="0"/>
              <a:t>Hurricanes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n-US" dirty="0"/>
              <a:t>Heat waves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n-US" dirty="0"/>
              <a:t>Intense cold periods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n-US" dirty="0"/>
              <a:t>Intense snow events and ice storms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n-US" dirty="0"/>
              <a:t>Extreme rainfall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742950" lvl="1" indent="-285750">
              <a:buFont typeface="Wingdings" panose="05000000000000000000" pitchFamily="2" charset="2"/>
              <a:buChar char="q"/>
            </a:pPr>
            <a:endParaRPr lang="en-US" dirty="0"/>
          </a:p>
          <a:p>
            <a:pPr marL="742950" lvl="1" indent="-285750">
              <a:buFont typeface="Wingdings" panose="05000000000000000000" pitchFamily="2" charset="2"/>
              <a:buChar char="q"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lvl="1"/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221" y="1272474"/>
            <a:ext cx="5113790" cy="5052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6432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124" y="553074"/>
            <a:ext cx="8596668" cy="132080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High Winds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2" y="1213474"/>
            <a:ext cx="6025124" cy="2632662"/>
          </a:xfrm>
        </p:spPr>
        <p:txBody>
          <a:bodyPr>
            <a:normAutofit/>
          </a:bodyPr>
          <a:lstStyle/>
          <a:p>
            <a:r>
              <a:rPr lang="en-US" dirty="0"/>
              <a:t>Damage to electricity transmission and distribution lines, buildings, cooling towers, port facilities, and other offshore and onshore structures</a:t>
            </a:r>
          </a:p>
          <a:p>
            <a:r>
              <a:rPr lang="en-US" dirty="0"/>
              <a:t>Increased intensity of Hurricanes </a:t>
            </a:r>
          </a:p>
          <a:p>
            <a:pPr lvl="1"/>
            <a:r>
              <a:rPr lang="en-US" dirty="0"/>
              <a:t>Con Edison and Public Service Electric and Gas invested over $2 billion in protections against hurricanes after Hurricane Sandy</a:t>
            </a:r>
          </a:p>
          <a:p>
            <a:pPr lvl="1"/>
            <a:r>
              <a:rPr lang="en-US" dirty="0"/>
              <a:t>Hurricane Irma and Maria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77334" y="3975954"/>
            <a:ext cx="40612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Extreme Rainfall</a:t>
            </a: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743322" y="4823203"/>
            <a:ext cx="8596668" cy="21807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Flash Floods and Landslides</a:t>
            </a:r>
          </a:p>
          <a:p>
            <a:pPr lvl="1"/>
            <a:r>
              <a:rPr lang="en-US" dirty="0"/>
              <a:t>Damage foundations of power lines and pipeline crossings</a:t>
            </a:r>
          </a:p>
          <a:p>
            <a:pPr lvl="1"/>
            <a:r>
              <a:rPr lang="en-US" dirty="0"/>
              <a:t>Damage power plants, substations, transformers, and refineries</a:t>
            </a:r>
          </a:p>
          <a:p>
            <a:r>
              <a:rPr lang="en-US" dirty="0"/>
              <a:t>River Flooding </a:t>
            </a:r>
          </a:p>
          <a:p>
            <a:pPr lvl="1"/>
            <a:endParaRPr lang="en-US" dirty="0"/>
          </a:p>
        </p:txBody>
      </p:sp>
      <p:pic>
        <p:nvPicPr>
          <p:cNvPr id="2050" name="Picture 2" descr="Image result for high wind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3283" y="989637"/>
            <a:ext cx="4972707" cy="3315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60511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4912" y="584887"/>
            <a:ext cx="8596668" cy="132080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Coastal Flooding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0071" y="1649843"/>
            <a:ext cx="6547250" cy="3880773"/>
          </a:xfrm>
        </p:spPr>
        <p:txBody>
          <a:bodyPr/>
          <a:lstStyle/>
          <a:p>
            <a:r>
              <a:rPr lang="en-US" dirty="0"/>
              <a:t>Flooding threatens much of Nation’s energy infrastructure</a:t>
            </a:r>
          </a:p>
          <a:p>
            <a:pPr lvl="1"/>
            <a:r>
              <a:rPr lang="en-US" dirty="0"/>
              <a:t>Affect gas and electric gas performance</a:t>
            </a:r>
          </a:p>
          <a:p>
            <a:pPr lvl="1"/>
            <a:r>
              <a:rPr lang="en-US" dirty="0"/>
              <a:t>Asset damage and failure </a:t>
            </a:r>
          </a:p>
          <a:p>
            <a:pPr lvl="1"/>
            <a:r>
              <a:rPr lang="en-US" dirty="0"/>
              <a:t>Disrupt energy generation, transmission, and delivery</a:t>
            </a:r>
          </a:p>
          <a:p>
            <a:pPr marL="342900" lvl="1" indent="-342900"/>
            <a:r>
              <a:rPr lang="en-US" dirty="0"/>
              <a:t>Rising sea level and Hurricane intensity</a:t>
            </a:r>
          </a:p>
          <a:p>
            <a:r>
              <a:rPr lang="en-US" dirty="0"/>
              <a:t>Sea level rise of 1 meter by end of century</a:t>
            </a:r>
          </a:p>
          <a:p>
            <a:pPr lvl="1"/>
            <a:r>
              <a:rPr lang="en-US" dirty="0"/>
              <a:t>25 </a:t>
            </a:r>
            <a:r>
              <a:rPr lang="en-US" dirty="0" err="1"/>
              <a:t>Gigawatts</a:t>
            </a:r>
            <a:r>
              <a:rPr lang="en-US" dirty="0"/>
              <a:t> of operating capacities at risk</a:t>
            </a:r>
          </a:p>
          <a:p>
            <a:pPr lvl="1"/>
            <a:r>
              <a:rPr lang="en-US" dirty="0"/>
              <a:t>Florida and Delaware: Double number of vulnerable plants</a:t>
            </a:r>
          </a:p>
          <a:p>
            <a:pPr lvl="1"/>
            <a:r>
              <a:rPr lang="en-US" dirty="0"/>
              <a:t>Texas: Triple number of vulnerable plants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7734" y="1096942"/>
            <a:ext cx="4654136" cy="4986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6860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Extreme Heat Events and Increasing Temperature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651" y="1930400"/>
            <a:ext cx="6930097" cy="4376132"/>
          </a:xfrm>
        </p:spPr>
        <p:txBody>
          <a:bodyPr/>
          <a:lstStyle/>
          <a:p>
            <a:r>
              <a:rPr lang="en-US" dirty="0"/>
              <a:t>Increased Cooling Demand</a:t>
            </a:r>
          </a:p>
          <a:p>
            <a:pPr lvl="1"/>
            <a:r>
              <a:rPr lang="en-US" dirty="0"/>
              <a:t>Marginally offset by decreasing heat demand. </a:t>
            </a:r>
          </a:p>
          <a:p>
            <a:pPr lvl="1"/>
            <a:r>
              <a:rPr lang="en-US" dirty="0"/>
              <a:t>Emissions of Criteria Air Pollutants</a:t>
            </a:r>
          </a:p>
          <a:p>
            <a:r>
              <a:rPr lang="en-US" dirty="0"/>
              <a:t>Reduced capacity and efficiency</a:t>
            </a:r>
          </a:p>
          <a:p>
            <a:r>
              <a:rPr lang="en-US" dirty="0"/>
              <a:t>Power disruptions and blackouts will be more frequent</a:t>
            </a:r>
          </a:p>
          <a:p>
            <a:r>
              <a:rPr lang="en-US" dirty="0"/>
              <a:t>Increased prices for consumers</a:t>
            </a:r>
          </a:p>
          <a:p>
            <a:pPr lvl="1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4206" y="2380303"/>
            <a:ext cx="4839591" cy="2710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5995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Increased Water Temperatures and Decreased Water Availability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930400"/>
            <a:ext cx="8596668" cy="3880773"/>
          </a:xfrm>
        </p:spPr>
        <p:txBody>
          <a:bodyPr/>
          <a:lstStyle/>
          <a:p>
            <a:r>
              <a:rPr lang="en-US" dirty="0"/>
              <a:t>Power Plants rely on steady supply of water</a:t>
            </a:r>
          </a:p>
          <a:p>
            <a:pPr lvl="1"/>
            <a:r>
              <a:rPr lang="en-US" dirty="0"/>
              <a:t>Elevated water temperature reduces power plant efficiency.</a:t>
            </a:r>
          </a:p>
          <a:p>
            <a:pPr lvl="1"/>
            <a:r>
              <a:rPr lang="en-US" dirty="0"/>
              <a:t>Output by power plants using river water could be reduced by as much as 13% by 2050. </a:t>
            </a:r>
          </a:p>
          <a:p>
            <a:pPr lvl="1"/>
            <a:r>
              <a:rPr lang="en-US" dirty="0"/>
              <a:t>Decrease in snow on top of mountains threatens Hydropower production.</a:t>
            </a:r>
          </a:p>
          <a:p>
            <a:pPr lvl="2"/>
            <a:r>
              <a:rPr lang="en-US" dirty="0"/>
              <a:t>California hydropower output decreased by 60% in 2015</a:t>
            </a:r>
          </a:p>
          <a:p>
            <a:r>
              <a:rPr lang="en-US" dirty="0"/>
              <a:t>Petroleum, Natural Gas, and Biofuels</a:t>
            </a:r>
          </a:p>
          <a:p>
            <a:pPr lvl="1"/>
            <a:r>
              <a:rPr lang="en-US" dirty="0"/>
              <a:t>Droughts threaten the production of fuel and also increase risk of wildfires. </a:t>
            </a:r>
          </a:p>
        </p:txBody>
      </p:sp>
    </p:spTree>
    <p:extLst>
      <p:ext uri="{BB962C8B-B14F-4D97-AF65-F5344CB8AC3E}">
        <p14:creationId xmlns:p14="http://schemas.microsoft.com/office/powerpoint/2010/main" val="4754477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Economical Impact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398589"/>
            <a:ext cx="8485520" cy="3880773"/>
          </a:xfrm>
        </p:spPr>
        <p:txBody>
          <a:bodyPr/>
          <a:lstStyle/>
          <a:p>
            <a:r>
              <a:rPr lang="en-US" dirty="0"/>
              <a:t>Higher temperature drives up electrical cost</a:t>
            </a:r>
          </a:p>
          <a:p>
            <a:pPr lvl="1"/>
            <a:r>
              <a:rPr lang="en-US" dirty="0"/>
              <a:t>Increased demand</a:t>
            </a:r>
          </a:p>
          <a:p>
            <a:pPr lvl="1"/>
            <a:r>
              <a:rPr lang="en-US" dirty="0"/>
              <a:t>Reduction in efficiency of power generation and efficiency</a:t>
            </a:r>
          </a:p>
          <a:p>
            <a:pPr lvl="1"/>
            <a:r>
              <a:rPr lang="en-US" dirty="0"/>
              <a:t>Increased generation capacity predicted to cost $30 billion per year by 2050</a:t>
            </a:r>
          </a:p>
          <a:p>
            <a:pPr lvl="1"/>
            <a:r>
              <a:rPr lang="en-US" dirty="0"/>
              <a:t>Increase in energy demand expected to increase costs by $32-$87 billion annually</a:t>
            </a:r>
          </a:p>
          <a:p>
            <a:pPr lvl="1"/>
            <a:r>
              <a:rPr lang="en-US" dirty="0"/>
              <a:t>Residential and Commercial electrical costs expected to increase 4%-18% by 2040</a:t>
            </a:r>
          </a:p>
          <a:p>
            <a:pPr lvl="1"/>
            <a:r>
              <a:rPr lang="en-US" dirty="0"/>
              <a:t>Net electricity demand is expected to increase by 2%-9% by 2040</a:t>
            </a:r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0132699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524</TotalTime>
  <Words>1469</Words>
  <Application>Microsoft Macintosh PowerPoint</Application>
  <PresentationFormat>Widescreen</PresentationFormat>
  <Paragraphs>242</Paragraphs>
  <Slides>31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7" baseType="lpstr">
      <vt:lpstr>Arial</vt:lpstr>
      <vt:lpstr>Calibri</vt:lpstr>
      <vt:lpstr>Trebuchet MS</vt:lpstr>
      <vt:lpstr>Wingdings</vt:lpstr>
      <vt:lpstr>Wingdings 3</vt:lpstr>
      <vt:lpstr>Facet</vt:lpstr>
      <vt:lpstr>Energy Supply, Delivery, and Demand</vt:lpstr>
      <vt:lpstr>How Energy Works</vt:lpstr>
      <vt:lpstr>Regional Summary</vt:lpstr>
      <vt:lpstr>Key Message 1 </vt:lpstr>
      <vt:lpstr>High Winds</vt:lpstr>
      <vt:lpstr>Coastal Flooding</vt:lpstr>
      <vt:lpstr>Extreme Heat Events and Increasing Temperature </vt:lpstr>
      <vt:lpstr>Increased Water Temperatures and Decreased Water Availability </vt:lpstr>
      <vt:lpstr>Economical Impact</vt:lpstr>
      <vt:lpstr>Changes in Energy Expenditures for 2080-2099</vt:lpstr>
      <vt:lpstr>Potential Impacts from Extreme Weather and Climate</vt:lpstr>
      <vt:lpstr>Key Message 2 </vt:lpstr>
      <vt:lpstr>Electricity Generation From Selected Fuels</vt:lpstr>
      <vt:lpstr>Petroleum</vt:lpstr>
      <vt:lpstr>Energy Efficiency</vt:lpstr>
      <vt:lpstr>Changes in the Grid System</vt:lpstr>
      <vt:lpstr>Fuel Availability and Outages</vt:lpstr>
      <vt:lpstr>Interdependencies</vt:lpstr>
      <vt:lpstr>Examples of Critical Infrastructure Interdependencies</vt:lpstr>
      <vt:lpstr>An Aging System</vt:lpstr>
      <vt:lpstr>Key Message 3</vt:lpstr>
      <vt:lpstr>Industry Action</vt:lpstr>
      <vt:lpstr>Electric Grid</vt:lpstr>
      <vt:lpstr>Rebuilding and Enhancing Energy System Resilience</vt:lpstr>
      <vt:lpstr>Private and Public-Private Partnerships</vt:lpstr>
      <vt:lpstr>Hardening Measures</vt:lpstr>
      <vt:lpstr>Water-Constrained Areas</vt:lpstr>
      <vt:lpstr>Obstacles for Energy System Resilience </vt:lpstr>
      <vt:lpstr>Energy Sector Resilience Solutions</vt:lpstr>
      <vt:lpstr>Major Uncertainties</vt:lpstr>
      <vt:lpstr>Sources</vt:lpstr>
    </vt:vector>
  </TitlesOfParts>
  <Company>Indiana University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Energy Supply, Delivery, and Demand</dc:title>
  <dc:creator>Fislar, Jonathan Robert</dc:creator>
  <cp:lastModifiedBy>LW</cp:lastModifiedBy>
  <cp:revision>97</cp:revision>
  <dcterms:created xsi:type="dcterms:W3CDTF">2019-02-18T17:57:50Z</dcterms:created>
  <dcterms:modified xsi:type="dcterms:W3CDTF">2020-02-03T16:20:18Z</dcterms:modified>
</cp:coreProperties>
</file>