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6" r:id="rId1"/>
    <p:sldMasterId id="2147483677" r:id="rId2"/>
  </p:sldMasterIdLst>
  <p:notesMasterIdLst>
    <p:notesMasterId r:id="rId4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/>
    <p:restoredTop sz="94645"/>
  </p:normalViewPr>
  <p:slideViewPr>
    <p:cSldViewPr snapToGrid="0">
      <p:cViewPr varScale="1">
        <p:scale>
          <a:sx n="124" d="100"/>
          <a:sy n="124" d="100"/>
        </p:scale>
        <p:origin x="192" y="8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560f731cee_2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g560f731cee_2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57c1a0db57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57c1a0db57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57c1a0db5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57c1a0db5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560f731cee_5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560f731cee_5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57c1a0db57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57c1a0db57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57c1a0db57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57c1a0db57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57c1a0db57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57c1a0db57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57c1a0db57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57c1a0db57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57c1a0db57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57c1a0db57_0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57c1a0db5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57c1a0db5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57c1a0db57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57c1a0db57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560f731cee_2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g560f731cee_2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57c1a0db57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57c1a0db57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57c1a0db57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57c1a0db57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560f731cee_2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g560f731cee_2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560f731cee_2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8" name="Google Shape;348;g560f731cee_2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560f731cee_2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g560f731cee_2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560f731cee_2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1" name="Google Shape;371;g560f731cee_2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560f731cee_2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9" name="Google Shape;389;g560f731cee_2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3rd bullet point needs to be edited 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560f731cee_2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g560f731cee_2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560f731cee_2_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3" name="Google Shape;413;g560f731cee_2_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560f731cee_2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9" name="Google Shape;419;g560f731cee_2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560f731cee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560f731cee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560f731cee_2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4" name="Google Shape;424;g560f731cee_2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560f731cee_2_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0" name="Google Shape;450;g560f731cee_2_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560f731cee_2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8" name="Google Shape;458;g560f731cee_2_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Need pictures and visual examples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560f731cee_2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6" name="Google Shape;466;g560f731cee_2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Include more words?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560f731cee_2_2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3" name="Google Shape;473;g560f731cee_2_2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560f731cee_2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9" name="Google Shape;479;g560f731cee_2_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560f731cee_2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4" name="Google Shape;484;g560f731cee_2_2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560f731cee_2_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g560f731cee_2_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560f731cee_2_3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8" name="Google Shape;508;g560f731cee_2_3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560f731cee_2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5" name="Google Shape;515;g560f731cee_2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57c1a0db5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57c1a0db5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560f731cee_2_3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g560f731cee_2_3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57c1a0db57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57c1a0db57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57c1a0db57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57c1a0db57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57c1a0db57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57c1a0db57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57c1a0db57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57c1a0db57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57c1a0db57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57c1a0db57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oogle Shape;68;p14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69" name="Google Shape;69;p14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rgbClr val="BFBFB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0" name="Google Shape;70;p14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1" name="Google Shape;71;p14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72" name="Google Shape;72;p14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73" name="Google Shape;73;p14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75" name="Google Shape;75;p14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76" name="Google Shape;76;p14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77" name="Google Shape;77;p14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4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" name="Google Shape;79;p14"/>
          <p:cNvSpPr txBox="1"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50"/>
              <a:buFont typeface="Trebuchet MS"/>
              <a:buNone/>
              <a:defRPr sz="4050">
                <a:solidFill>
                  <a:schemeClr val="accen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r">
              <a:spcBef>
                <a:spcPts val="750"/>
              </a:spcBef>
              <a:spcAft>
                <a:spcPts val="0"/>
              </a:spcAft>
              <a:buSzPts val="1080"/>
              <a:buNone/>
              <a:defRPr>
                <a:solidFill>
                  <a:srgbClr val="7F7F7F"/>
                </a:solidFill>
              </a:defRPr>
            </a:lvl1pPr>
            <a:lvl2pPr lvl="1" algn="ctr">
              <a:spcBef>
                <a:spcPts val="75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750"/>
              </a:spcBef>
              <a:spcAft>
                <a:spcPts val="0"/>
              </a:spcAft>
              <a:buSzPts val="84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750"/>
              </a:spcBef>
              <a:spcAft>
                <a:spcPts val="0"/>
              </a:spcAft>
              <a:buSzPts val="72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 algn="l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7" name="Google Shape;87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440"/>
              <a:buNone/>
              <a:defRPr sz="1800" b="0"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500" b="1"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 b="1"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body" idx="2"/>
          </p:nvPr>
        </p:nvSpPr>
        <p:spPr>
          <a:xfrm>
            <a:off x="506809" y="2052934"/>
            <a:ext cx="3139217" cy="2478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92" name="Google Shape;92;p16"/>
          <p:cNvSpPr txBox="1">
            <a:spLocks noGrp="1"/>
          </p:cNvSpPr>
          <p:nvPr>
            <p:ph type="body" idx="3"/>
          </p:nvPr>
        </p:nvSpPr>
        <p:spPr>
          <a:xfrm>
            <a:off x="3816287" y="1620737"/>
            <a:ext cx="3139214" cy="432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440"/>
              <a:buNone/>
              <a:defRPr sz="1800" b="0"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500" b="1"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 b="1"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 b="1"/>
            </a:lvl9pPr>
          </a:lstStyle>
          <a:p>
            <a:endParaRPr/>
          </a:p>
        </p:txBody>
      </p:sp>
      <p:sp>
        <p:nvSpPr>
          <p:cNvPr id="93" name="Google Shape;93;p16"/>
          <p:cNvSpPr txBox="1">
            <a:spLocks noGrp="1"/>
          </p:cNvSpPr>
          <p:nvPr>
            <p:ph type="body" idx="4"/>
          </p:nvPr>
        </p:nvSpPr>
        <p:spPr>
          <a:xfrm>
            <a:off x="3816288" y="2052934"/>
            <a:ext cx="3139213" cy="2478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7"/>
          <p:cNvSpPr txBox="1"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  <a:defRPr sz="27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Trebuchet MS"/>
              <a:buNone/>
              <a:defRPr sz="30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8"/>
          <p:cNvSpPr txBox="1"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200"/>
              <a:buNone/>
              <a:defRPr sz="1500">
                <a:solidFill>
                  <a:srgbClr val="7F7F7F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18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8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8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 txBox="1"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9"/>
          <p:cNvSpPr txBox="1">
            <a:spLocks noGrp="1"/>
          </p:cNvSpPr>
          <p:nvPr>
            <p:ph type="body" idx="1"/>
          </p:nvPr>
        </p:nvSpPr>
        <p:spPr>
          <a:xfrm>
            <a:off x="508001" y="1620442"/>
            <a:ext cx="3138026" cy="2910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body" idx="2"/>
          </p:nvPr>
        </p:nvSpPr>
        <p:spPr>
          <a:xfrm>
            <a:off x="3817477" y="1620442"/>
            <a:ext cx="3138026" cy="291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13" name="Google Shape;113;p19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9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0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0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0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1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1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Trebuchet MS"/>
              <a:buNone/>
              <a:defRPr sz="15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2"/>
          <p:cNvSpPr txBox="1">
            <a:spLocks noGrp="1"/>
          </p:cNvSpPr>
          <p:nvPr>
            <p:ph type="body" idx="1"/>
          </p:nvPr>
        </p:nvSpPr>
        <p:spPr>
          <a:xfrm>
            <a:off x="3570346" y="386193"/>
            <a:ext cx="3385156" cy="4144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28" name="Google Shape;128;p22"/>
          <p:cNvSpPr txBox="1">
            <a:spLocks noGrp="1"/>
          </p:cNvSpPr>
          <p:nvPr>
            <p:ph type="body" idx="2"/>
          </p:nvPr>
        </p:nvSpPr>
        <p:spPr>
          <a:xfrm>
            <a:off x="508001" y="2082802"/>
            <a:ext cx="2890896" cy="1938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720"/>
              <a:buNone/>
              <a:defRPr sz="900"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9pPr>
          </a:lstStyle>
          <a:p>
            <a:endParaRPr/>
          </a:p>
        </p:txBody>
      </p:sp>
      <p:sp>
        <p:nvSpPr>
          <p:cNvPr id="129" name="Google Shape;129;p22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2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2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Trebuchet MS"/>
              <a:buNone/>
              <a:defRPr sz="180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3"/>
          <p:cNvSpPr>
            <a:spLocks noGrp="1"/>
          </p:cNvSpPr>
          <p:nvPr>
            <p:ph type="pic" idx="2"/>
          </p:nvPr>
        </p:nvSpPr>
        <p:spPr>
          <a:xfrm>
            <a:off x="508001" y="457200"/>
            <a:ext cx="6447501" cy="2884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35" name="Google Shape;135;p23"/>
          <p:cNvSpPr txBox="1">
            <a:spLocks noGrp="1"/>
          </p:cNvSpPr>
          <p:nvPr>
            <p:ph type="body" idx="1"/>
          </p:nvPr>
        </p:nvSpPr>
        <p:spPr>
          <a:xfrm>
            <a:off x="508001" y="4025504"/>
            <a:ext cx="6447500" cy="505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720"/>
              <a:buNone/>
              <a:defRPr sz="900"/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720"/>
              <a:buNone/>
              <a:defRPr sz="900"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600"/>
              <a:buNone/>
              <a:defRPr sz="750"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540"/>
              <a:buNone/>
              <a:defRPr sz="675"/>
            </a:lvl9pPr>
          </a:lstStyle>
          <a:p>
            <a:endParaRPr/>
          </a:p>
        </p:txBody>
      </p:sp>
      <p:sp>
        <p:nvSpPr>
          <p:cNvPr id="136" name="Google Shape;136;p23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3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3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aption">
  <p:cSld name="Title and Caption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 txBox="1"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sz="33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4"/>
          <p:cNvSpPr txBox="1"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3F3F3F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2" name="Google Shape;142;p24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4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24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with Caption">
  <p:cSld name="Quote with Ca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5"/>
          <p:cNvSpPr txBox="1"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sz="33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5"/>
          <p:cNvSpPr txBox="1">
            <a:spLocks noGrp="1"/>
          </p:cNvSpPr>
          <p:nvPr>
            <p:ph type="body" idx="1"/>
          </p:nvPr>
        </p:nvSpPr>
        <p:spPr>
          <a:xfrm>
            <a:off x="1024604" y="2724150"/>
            <a:ext cx="5418393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960"/>
              <a:buFont typeface="Trebuchet MS"/>
              <a:buNone/>
              <a:defRPr sz="1200">
                <a:solidFill>
                  <a:srgbClr val="7F7F7F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960"/>
              <a:buFont typeface="Trebuchet MS"/>
              <a:buNone/>
              <a:defRPr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840"/>
              <a:buFont typeface="Trebuchet MS"/>
              <a:buNone/>
              <a:defRPr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48" name="Google Shape;148;p25"/>
          <p:cNvSpPr txBox="1">
            <a:spLocks noGrp="1"/>
          </p:cNvSpPr>
          <p:nvPr>
            <p:ph type="body" idx="2"/>
          </p:nvPr>
        </p:nvSpPr>
        <p:spPr>
          <a:xfrm>
            <a:off x="508001" y="3352800"/>
            <a:ext cx="6447501" cy="1178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3F3F3F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9" name="Google Shape;149;p25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5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5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2" name="Google Shape;152;p25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0" i="0" u="none" strike="noStrike" cap="non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53" name="Google Shape;153;p25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0" i="0" u="none" strike="noStrike" cap="non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050" b="0" i="0" u="none" strike="noStrike" cap="none">
              <a:solidFill>
                <a:srgbClr val="BFE47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me Card">
  <p:cSld name="Name Card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6"/>
          <p:cNvSpPr txBox="1"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sz="33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26"/>
          <p:cNvSpPr txBox="1"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3F3F3F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6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6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26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Name Card">
  <p:cSld name="Quote Name Card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7"/>
          <p:cNvSpPr txBox="1"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sz="33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27"/>
          <p:cNvSpPr txBox="1">
            <a:spLocks noGrp="1"/>
          </p:cNvSpPr>
          <p:nvPr>
            <p:ph type="body" idx="1"/>
          </p:nvPr>
        </p:nvSpPr>
        <p:spPr>
          <a:xfrm>
            <a:off x="507999" y="3009900"/>
            <a:ext cx="6447502" cy="385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440"/>
              <a:buFont typeface="Trebuchet MS"/>
              <a:buNone/>
              <a:defRPr sz="1800">
                <a:solidFill>
                  <a:srgbClr val="3F3F3F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960"/>
              <a:buFont typeface="Trebuchet MS"/>
              <a:buNone/>
              <a:defRPr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840"/>
              <a:buFont typeface="Trebuchet MS"/>
              <a:buNone/>
              <a:defRPr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63" name="Google Shape;163;p27"/>
          <p:cNvSpPr txBox="1">
            <a:spLocks noGrp="1"/>
          </p:cNvSpPr>
          <p:nvPr>
            <p:ph type="body" idx="2"/>
          </p:nvPr>
        </p:nvSpPr>
        <p:spPr>
          <a:xfrm>
            <a:off x="508001" y="3395586"/>
            <a:ext cx="6447501" cy="1135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7F7F7F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64" name="Google Shape;164;p27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27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7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27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0" i="0" u="none" strike="noStrike" cap="non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68" name="Google Shape;168;p27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0" i="0" u="none" strike="noStrike" cap="non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rue or False">
  <p:cSld name="True or False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8"/>
          <p:cNvSpPr txBox="1"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Trebuchet MS"/>
              <a:buNone/>
              <a:defRPr sz="33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8"/>
          <p:cNvSpPr txBox="1">
            <a:spLocks noGrp="1"/>
          </p:cNvSpPr>
          <p:nvPr>
            <p:ph type="body" idx="1"/>
          </p:nvPr>
        </p:nvSpPr>
        <p:spPr>
          <a:xfrm>
            <a:off x="507999" y="3009900"/>
            <a:ext cx="6447502" cy="385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440"/>
              <a:buFont typeface="Trebuchet MS"/>
              <a:buNone/>
              <a:defRPr sz="180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960"/>
              <a:buFont typeface="Trebuchet MS"/>
              <a:buNone/>
              <a:defRPr/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840"/>
              <a:buFont typeface="Trebuchet MS"/>
              <a:buNone/>
              <a:defRPr/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720"/>
              <a:buFont typeface="Trebuchet MS"/>
              <a:buNone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body" idx="2"/>
          </p:nvPr>
        </p:nvSpPr>
        <p:spPr>
          <a:xfrm>
            <a:off x="508001" y="3395586"/>
            <a:ext cx="6447501" cy="1135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7F7F7F"/>
                </a:solidFill>
              </a:defRPr>
            </a:lvl1pPr>
            <a:lvl2pPr marL="914400" lvl="1" indent="-228600" algn="l">
              <a:spcBef>
                <a:spcPts val="75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75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750"/>
              </a:spcBef>
              <a:spcAft>
                <a:spcPts val="0"/>
              </a:spcAft>
              <a:buSzPts val="840"/>
              <a:buNone/>
              <a:defRPr sz="105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73" name="Google Shape;173;p28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8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28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29"/>
          <p:cNvSpPr txBox="1">
            <a:spLocks noGrp="1"/>
          </p:cNvSpPr>
          <p:nvPr>
            <p:ph type="body" idx="1"/>
          </p:nvPr>
        </p:nvSpPr>
        <p:spPr>
          <a:xfrm rot="5400000">
            <a:off x="2276462" y="-148019"/>
            <a:ext cx="2910580" cy="6447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79" name="Google Shape;179;p29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9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9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0"/>
          <p:cNvSpPr txBox="1">
            <a:spLocks noGrp="1"/>
          </p:cNvSpPr>
          <p:nvPr>
            <p:ph type="title"/>
          </p:nvPr>
        </p:nvSpPr>
        <p:spPr>
          <a:xfrm rot="5400000">
            <a:off x="4495739" y="1937215"/>
            <a:ext cx="3938588" cy="978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30"/>
          <p:cNvSpPr txBox="1">
            <a:spLocks noGrp="1"/>
          </p:cNvSpPr>
          <p:nvPr>
            <p:ph type="body" idx="1"/>
          </p:nvPr>
        </p:nvSpPr>
        <p:spPr>
          <a:xfrm rot="5400000">
            <a:off x="1186264" y="-221063"/>
            <a:ext cx="3938588" cy="5295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1pPr>
            <a:lvl2pPr marL="914400" lvl="1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2pPr>
            <a:lvl3pPr marL="1371600" lvl="2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4pPr>
            <a:lvl5pPr marL="2286000" lvl="4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5pPr>
            <a:lvl6pPr marL="2743200" lvl="5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6pPr>
            <a:lvl7pPr marL="3200400" lvl="6" indent="-320039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7pPr>
            <a:lvl8pPr marL="3657600" lvl="7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8pPr>
            <a:lvl9pPr marL="4114800" lvl="8" indent="-320040" algn="l">
              <a:spcBef>
                <a:spcPts val="75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>
            <a:endParaRPr/>
          </a:p>
        </p:txBody>
      </p:sp>
      <p:sp>
        <p:nvSpPr>
          <p:cNvPr id="185" name="Google Shape;185;p30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0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0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Trebuchet MS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1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52" name="Google Shape;52;p13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rgbClr val="BFBFB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" name="Google Shape;53;p13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4" name="Google Shape;54;p1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55" name="Google Shape;55;p13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56" name="Google Shape;56;p1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13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58" name="Google Shape;58;p13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59" name="Google Shape;59;p13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60" name="Google Shape;60;p13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13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13"/>
          <p:cNvSpPr txBox="1"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  <a:defRPr sz="27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97180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1080"/>
              <a:buFont typeface="Noto Sans Symbols"/>
              <a:buChar char="►"/>
              <a:defRPr sz="135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89560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sz="12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81939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840"/>
              <a:buFont typeface="Noto Sans Symbols"/>
              <a:buChar char="►"/>
              <a:defRPr sz="105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74319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74320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74320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74320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74320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74320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720"/>
              <a:buFont typeface="Noto Sans Symbols"/>
              <a:buChar char="►"/>
              <a:defRPr sz="900" b="0" i="0" u="none" strike="noStrike" cap="non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dt" idx="10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675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ftr" idx="11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675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ldNum" idx="12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Trebuchet MS"/>
              <a:buNone/>
              <a:defRPr sz="675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>
            <a:spLocks noGrp="1"/>
          </p:cNvSpPr>
          <p:nvPr>
            <p:ph type="ctrTitle"/>
          </p:nvPr>
        </p:nvSpPr>
        <p:spPr>
          <a:xfrm>
            <a:off x="1130300" y="1047750"/>
            <a:ext cx="5825202" cy="1990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</a:pPr>
            <a:r>
              <a:rPr lang="en"/>
              <a:t>Midwest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Adaptation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71" name="Google Shape;271;p4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Soil Erosion Suppression for Row Crop Agriculture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Cover crop use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Grassed waterways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Water management systems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Contour farming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Prairie Strips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Reducing Production vulnerability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Diversify planting dates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Diversify pollination periods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Diversify chemical use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Diversify crop and cultivar selection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1"/>
          <p:cNvSpPr txBox="1">
            <a:spLocks noGrp="1"/>
          </p:cNvSpPr>
          <p:nvPr>
            <p:ph type="title"/>
          </p:nvPr>
        </p:nvSpPr>
        <p:spPr>
          <a:xfrm>
            <a:off x="334738" y="1777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Iowa STRIPS program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77" name="Google Shape;277;p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10% land prairie strips, 20x less soil loss, reduced nitrogen loss 3.3x</a:t>
            </a:r>
            <a:endParaRPr/>
          </a:p>
        </p:txBody>
      </p:sp>
      <p:pic>
        <p:nvPicPr>
          <p:cNvPr id="278" name="Google Shape;278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8550" y="1491950"/>
            <a:ext cx="7315451" cy="365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5" name="Google Shape;28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694" y="0"/>
            <a:ext cx="383241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Forestry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91" name="Google Shape;291;p4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Economic output of Midwest Forestry sector is $122 billion per year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Cultural value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Religious value to tribal communities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Projections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97" name="Google Shape;297;p4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Forests have benefited from long growing season and carbon dioxide emissions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Will only continue to benefit with sufficient moisture and nutrients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 temps rise reduced tree growth or widespread tree mortality is expected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Due to increasing frequency of drought stress from drier air and precipitation patterns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Where water competition is high, tree mortality from vapor pressure deficiency increases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Heat and drought stress will alter forest composition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Young trees sensitive to drought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Warm winters reduce snowpack that insulates soil and protects shallow roots from frost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These reduce tree regeneration and regrowth of forests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Increased Temperature will amplify current biological stressors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Increased survival of pests and pathogens from warm winters allow their expansion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Increased Carbon dioxide will likely favor invasives over natives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Diversity of Forests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03" name="Google Shape;303;p4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Forest diversity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Decreased since Euro-American settlement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Decreased from logging, fire suppression, and agricultural expansion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Fire suppression gives high moisture trees like maples and edge over oak, hickory and pine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Decreasing range of northern trees, increasing southern tree range (assuming they move fast enough)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Less diversity of age and species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Widespread risk of tree mortality or decreased productivity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Impacts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09" name="Google Shape;309;p4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Under RCP8.5 by end century, value of timber decrease by $788 billion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Tree species of cultural importance to tribes are highly vulnerable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Forestry operations that occur on frozen ground to avoid soil disturbance have less time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Time for harvests in midwest have decreased by 2 to 3 weeks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Reduced timber values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Adaptation and Management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315" name="Google Shape;315;p4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Management focused on enhancing structural and species diversity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 prevalence of species better suited to projected climate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Replace disease cleared areas with trees that resist it and will fare better under future climate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4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2" name="Google Shape;32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0"/>
            <a:ext cx="3457200" cy="487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Ecosystem services</a:t>
            </a:r>
            <a:endParaRPr/>
          </a:p>
        </p:txBody>
      </p:sp>
      <p:sp>
        <p:nvSpPr>
          <p:cNvPr id="328" name="Google Shape;328;p4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Flood control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Crop pollination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Water purification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Improvement of Air Quality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2"/>
          <p:cNvSpPr txBox="1">
            <a:spLocks noGrp="1"/>
          </p:cNvSpPr>
          <p:nvPr>
            <p:ph type="title"/>
          </p:nvPr>
        </p:nvSpPr>
        <p:spPr>
          <a:xfrm>
            <a:off x="508000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600"/>
              <a:t>Overview</a:t>
            </a:r>
            <a:endParaRPr/>
          </a:p>
        </p:txBody>
      </p:sp>
      <p:grpSp>
        <p:nvGrpSpPr>
          <p:cNvPr id="199" name="Google Shape;199;p32"/>
          <p:cNvGrpSpPr/>
          <p:nvPr/>
        </p:nvGrpSpPr>
        <p:grpSpPr>
          <a:xfrm>
            <a:off x="508397" y="1620441"/>
            <a:ext cx="6447234" cy="2911076"/>
            <a:chOff x="0" y="0"/>
            <a:chExt cx="6447234" cy="2911076"/>
          </a:xfrm>
        </p:grpSpPr>
        <p:cxnSp>
          <p:nvCxnSpPr>
            <p:cNvPr id="200" name="Google Shape;200;p32"/>
            <p:cNvCxnSpPr/>
            <p:nvPr/>
          </p:nvCxnSpPr>
          <p:spPr>
            <a:xfrm>
              <a:off x="0" y="0"/>
              <a:ext cx="6447234" cy="0"/>
            </a:xfrm>
            <a:prstGeom prst="straightConnector1">
              <a:avLst/>
            </a:prstGeom>
            <a:solidFill>
              <a:srgbClr val="52A01E"/>
            </a:solidFill>
            <a:ln w="19050" cap="rnd" cmpd="sng">
              <a:solidFill>
                <a:srgbClr val="52A01E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01" name="Google Shape;201;p32"/>
            <p:cNvSpPr/>
            <p:nvPr/>
          </p:nvSpPr>
          <p:spPr>
            <a:xfrm>
              <a:off x="0" y="0"/>
              <a:ext cx="1289446" cy="29110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32"/>
            <p:cNvSpPr txBox="1"/>
            <p:nvPr/>
          </p:nvSpPr>
          <p:spPr>
            <a:xfrm>
              <a:off x="0" y="0"/>
              <a:ext cx="1289446" cy="29110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Trebuchet MS"/>
                <a:buNone/>
              </a:pPr>
              <a:r>
                <a:rPr lang="en" sz="2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Key Messages</a:t>
              </a:r>
              <a:endParaRPr/>
            </a:p>
          </p:txBody>
        </p:sp>
        <p:sp>
          <p:nvSpPr>
            <p:cNvPr id="203" name="Google Shape;203;p32"/>
            <p:cNvSpPr/>
            <p:nvPr/>
          </p:nvSpPr>
          <p:spPr>
            <a:xfrm>
              <a:off x="1386155" y="22920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32"/>
            <p:cNvSpPr txBox="1"/>
            <p:nvPr/>
          </p:nvSpPr>
          <p:spPr>
            <a:xfrm>
              <a:off x="1386155" y="22920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Trebuchet MS"/>
                <a:buNone/>
              </a:pPr>
              <a:r>
                <a:rPr lang="en" sz="2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Agriculture</a:t>
              </a:r>
              <a:endParaRPr/>
            </a:p>
          </p:txBody>
        </p:sp>
        <p:cxnSp>
          <p:nvCxnSpPr>
            <p:cNvPr id="205" name="Google Shape;205;p32"/>
            <p:cNvCxnSpPr/>
            <p:nvPr/>
          </p:nvCxnSpPr>
          <p:spPr>
            <a:xfrm>
              <a:off x="1289446" y="481329"/>
              <a:ext cx="5157787" cy="0"/>
            </a:xfrm>
            <a:prstGeom prst="straightConnector1">
              <a:avLst/>
            </a:prstGeom>
            <a:solidFill>
              <a:srgbClr val="52A01E"/>
            </a:solidFill>
            <a:ln w="19050" cap="rnd" cmpd="sng">
              <a:solidFill>
                <a:srgbClr val="C1D6B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06" name="Google Shape;206;p32"/>
            <p:cNvSpPr/>
            <p:nvPr/>
          </p:nvSpPr>
          <p:spPr>
            <a:xfrm>
              <a:off x="1386155" y="504250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32"/>
            <p:cNvSpPr txBox="1"/>
            <p:nvPr/>
          </p:nvSpPr>
          <p:spPr>
            <a:xfrm>
              <a:off x="1386155" y="504250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Trebuchet MS"/>
                <a:buNone/>
              </a:pPr>
              <a:r>
                <a:rPr lang="en" sz="2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Forestry</a:t>
              </a:r>
              <a:endParaRPr/>
            </a:p>
          </p:txBody>
        </p:sp>
        <p:cxnSp>
          <p:nvCxnSpPr>
            <p:cNvPr id="208" name="Google Shape;208;p32"/>
            <p:cNvCxnSpPr/>
            <p:nvPr/>
          </p:nvCxnSpPr>
          <p:spPr>
            <a:xfrm>
              <a:off x="1289446" y="962659"/>
              <a:ext cx="5157787" cy="0"/>
            </a:xfrm>
            <a:prstGeom prst="straightConnector1">
              <a:avLst/>
            </a:prstGeom>
            <a:solidFill>
              <a:srgbClr val="52A01E"/>
            </a:solidFill>
            <a:ln w="19050" cap="rnd" cmpd="sng">
              <a:solidFill>
                <a:srgbClr val="C1D6B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09" name="Google Shape;209;p32"/>
            <p:cNvSpPr/>
            <p:nvPr/>
          </p:nvSpPr>
          <p:spPr>
            <a:xfrm>
              <a:off x="1386155" y="985580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32"/>
            <p:cNvSpPr txBox="1"/>
            <p:nvPr/>
          </p:nvSpPr>
          <p:spPr>
            <a:xfrm>
              <a:off x="1386155" y="985580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Trebuchet MS"/>
                <a:buNone/>
              </a:pPr>
              <a:r>
                <a:rPr lang="en" sz="2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Biodiversity and Ecosystems</a:t>
              </a:r>
              <a:endParaRPr/>
            </a:p>
          </p:txBody>
        </p:sp>
        <p:cxnSp>
          <p:nvCxnSpPr>
            <p:cNvPr id="211" name="Google Shape;211;p32"/>
            <p:cNvCxnSpPr/>
            <p:nvPr/>
          </p:nvCxnSpPr>
          <p:spPr>
            <a:xfrm>
              <a:off x="1289446" y="1443989"/>
              <a:ext cx="5157787" cy="0"/>
            </a:xfrm>
            <a:prstGeom prst="straightConnector1">
              <a:avLst/>
            </a:prstGeom>
            <a:solidFill>
              <a:srgbClr val="52A01E"/>
            </a:solidFill>
            <a:ln w="19050" cap="rnd" cmpd="sng">
              <a:solidFill>
                <a:srgbClr val="C1D6B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12" name="Google Shape;212;p32"/>
            <p:cNvSpPr/>
            <p:nvPr/>
          </p:nvSpPr>
          <p:spPr>
            <a:xfrm>
              <a:off x="1386155" y="1466909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32"/>
            <p:cNvSpPr txBox="1"/>
            <p:nvPr/>
          </p:nvSpPr>
          <p:spPr>
            <a:xfrm>
              <a:off x="1386155" y="1466909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Trebuchet MS"/>
                <a:buNone/>
              </a:pPr>
              <a:r>
                <a:rPr lang="en" sz="2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Human Health</a:t>
              </a:r>
              <a:endParaRPr/>
            </a:p>
          </p:txBody>
        </p:sp>
        <p:cxnSp>
          <p:nvCxnSpPr>
            <p:cNvPr id="214" name="Google Shape;214;p32"/>
            <p:cNvCxnSpPr/>
            <p:nvPr/>
          </p:nvCxnSpPr>
          <p:spPr>
            <a:xfrm>
              <a:off x="1289446" y="1925319"/>
              <a:ext cx="5157787" cy="0"/>
            </a:xfrm>
            <a:prstGeom prst="straightConnector1">
              <a:avLst/>
            </a:prstGeom>
            <a:solidFill>
              <a:srgbClr val="52A01E"/>
            </a:solidFill>
            <a:ln w="19050" cap="rnd" cmpd="sng">
              <a:solidFill>
                <a:srgbClr val="C1D6B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15" name="Google Shape;215;p32"/>
            <p:cNvSpPr/>
            <p:nvPr/>
          </p:nvSpPr>
          <p:spPr>
            <a:xfrm>
              <a:off x="1386155" y="1948239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32"/>
            <p:cNvSpPr txBox="1"/>
            <p:nvPr/>
          </p:nvSpPr>
          <p:spPr>
            <a:xfrm>
              <a:off x="1386155" y="1948239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Trebuchet MS"/>
                <a:buNone/>
              </a:pPr>
              <a:r>
                <a:rPr lang="en" sz="2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Transportation and Infrastructure</a:t>
              </a:r>
              <a:endParaRPr/>
            </a:p>
          </p:txBody>
        </p:sp>
        <p:cxnSp>
          <p:nvCxnSpPr>
            <p:cNvPr id="217" name="Google Shape;217;p32"/>
            <p:cNvCxnSpPr/>
            <p:nvPr/>
          </p:nvCxnSpPr>
          <p:spPr>
            <a:xfrm>
              <a:off x="1289446" y="2406649"/>
              <a:ext cx="5157787" cy="0"/>
            </a:xfrm>
            <a:prstGeom prst="straightConnector1">
              <a:avLst/>
            </a:prstGeom>
            <a:solidFill>
              <a:srgbClr val="52A01E"/>
            </a:solidFill>
            <a:ln w="19050" cap="rnd" cmpd="sng">
              <a:solidFill>
                <a:srgbClr val="C1D6B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18" name="Google Shape;218;p32"/>
            <p:cNvSpPr/>
            <p:nvPr/>
          </p:nvSpPr>
          <p:spPr>
            <a:xfrm>
              <a:off x="1386155" y="2429569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32"/>
            <p:cNvSpPr txBox="1"/>
            <p:nvPr/>
          </p:nvSpPr>
          <p:spPr>
            <a:xfrm>
              <a:off x="1386155" y="2429569"/>
              <a:ext cx="5061078" cy="4584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Trebuchet MS"/>
                <a:buNone/>
              </a:pPr>
              <a:r>
                <a:rPr lang="en" sz="2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Community Vulnerability and Adaptation</a:t>
              </a:r>
              <a:endParaRPr/>
            </a:p>
          </p:txBody>
        </p:sp>
        <p:cxnSp>
          <p:nvCxnSpPr>
            <p:cNvPr id="220" name="Google Shape;220;p32"/>
            <p:cNvCxnSpPr/>
            <p:nvPr/>
          </p:nvCxnSpPr>
          <p:spPr>
            <a:xfrm>
              <a:off x="1289446" y="2887978"/>
              <a:ext cx="5157787" cy="0"/>
            </a:xfrm>
            <a:prstGeom prst="straightConnector1">
              <a:avLst/>
            </a:prstGeom>
            <a:solidFill>
              <a:srgbClr val="52A01E"/>
            </a:solidFill>
            <a:ln w="19050" cap="rnd" cmpd="sng">
              <a:solidFill>
                <a:srgbClr val="C1D6BB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Ecosystem Biodiversity at risk</a:t>
            </a:r>
            <a:endParaRPr/>
          </a:p>
        </p:txBody>
      </p:sp>
      <p:sp>
        <p:nvSpPr>
          <p:cNvPr id="334" name="Google Shape;334;p5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Coldwater fishes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Deeper warmer waters during summer months from higher temps limits habitat from above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Anoxia and delayed mixing of oxygen to bottom waters from increased temps limits habitat from below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Wisconsin plant species moved 30 miles over 50 years towards their prefered climate metrics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While species did move, most did not move as far as the climate metrics did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Climate is changing too fast for most plant species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Invasive species are expected to respond better than natives to climate change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This limits opportunities for native plants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Declines in native pollinator species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Pollinator species that cannot move with the plants they pollinate will endanger both species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Restoration</a:t>
            </a:r>
            <a:endParaRPr/>
          </a:p>
        </p:txBody>
      </p:sp>
      <p:sp>
        <p:nvSpPr>
          <p:cNvPr id="340" name="Google Shape;340;p5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More than half of Midwest Wetlands have been drained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Some areas only retain 10 to 15% of their original wetlands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Biodiversity of midwest ecosystems are at risk…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Strategic restoration of ecosystems extends ranges of their pollinators, promoting biodiversity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Increased flooding across Midwest is expected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Restored ecosystems provide services to society like cleaning air and preventing flooding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Reforestation and restoration expands habitats and restores hydrological functions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78938" y="516211"/>
            <a:ext cx="3386124" cy="4104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3"/>
          <p:cNvSpPr txBox="1">
            <a:spLocks noGrp="1"/>
          </p:cNvSpPr>
          <p:nvPr>
            <p:ph type="title"/>
          </p:nvPr>
        </p:nvSpPr>
        <p:spPr>
          <a:xfrm>
            <a:off x="489360" y="1036864"/>
            <a:ext cx="2660686" cy="3069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300"/>
              <a:t>Air Quality</a:t>
            </a:r>
            <a:endParaRPr/>
          </a:p>
        </p:txBody>
      </p:sp>
      <p:grpSp>
        <p:nvGrpSpPr>
          <p:cNvPr id="351" name="Google Shape;351;p53"/>
          <p:cNvGrpSpPr/>
          <p:nvPr/>
        </p:nvGrpSpPr>
        <p:grpSpPr>
          <a:xfrm>
            <a:off x="3687414" y="708877"/>
            <a:ext cx="4971603" cy="3733774"/>
            <a:chOff x="0" y="455"/>
            <a:chExt cx="4971603" cy="3733774"/>
          </a:xfrm>
        </p:grpSpPr>
        <p:sp>
          <p:nvSpPr>
            <p:cNvPr id="352" name="Google Shape;352;p53"/>
            <p:cNvSpPr/>
            <p:nvPr/>
          </p:nvSpPr>
          <p:spPr>
            <a:xfrm>
              <a:off x="0" y="455"/>
              <a:ext cx="4971603" cy="1066792"/>
            </a:xfrm>
            <a:prstGeom prst="roundRect">
              <a:avLst>
                <a:gd name="adj" fmla="val 1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53"/>
            <p:cNvSpPr/>
            <p:nvPr/>
          </p:nvSpPr>
          <p:spPr>
            <a:xfrm>
              <a:off x="322704" y="240484"/>
              <a:ext cx="586735" cy="586735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53"/>
            <p:cNvSpPr/>
            <p:nvPr/>
          </p:nvSpPr>
          <p:spPr>
            <a:xfrm>
              <a:off x="1232145" y="455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53"/>
            <p:cNvSpPr txBox="1"/>
            <p:nvPr/>
          </p:nvSpPr>
          <p:spPr>
            <a:xfrm>
              <a:off x="1232145" y="455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2900" tIns="112900" rIns="112900" bIns="112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Trebuchet MS"/>
                <a:buNone/>
              </a:pPr>
              <a:r>
                <a:rPr lang="en" sz="19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Degraded air quality impacts the people of the midwest </a:t>
              </a:r>
              <a:endParaRPr/>
            </a:p>
          </p:txBody>
        </p:sp>
        <p:sp>
          <p:nvSpPr>
            <p:cNvPr id="356" name="Google Shape;356;p53"/>
            <p:cNvSpPr/>
            <p:nvPr/>
          </p:nvSpPr>
          <p:spPr>
            <a:xfrm>
              <a:off x="0" y="1333946"/>
              <a:ext cx="4971603" cy="1066792"/>
            </a:xfrm>
            <a:prstGeom prst="roundRect">
              <a:avLst>
                <a:gd name="adj" fmla="val 1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53"/>
            <p:cNvSpPr/>
            <p:nvPr/>
          </p:nvSpPr>
          <p:spPr>
            <a:xfrm>
              <a:off x="322704" y="1573975"/>
              <a:ext cx="586735" cy="586735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53"/>
            <p:cNvSpPr/>
            <p:nvPr/>
          </p:nvSpPr>
          <p:spPr>
            <a:xfrm>
              <a:off x="1232145" y="1333946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53"/>
            <p:cNvSpPr txBox="1"/>
            <p:nvPr/>
          </p:nvSpPr>
          <p:spPr>
            <a:xfrm>
              <a:off x="1232145" y="1333946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2900" tIns="112900" rIns="112900" bIns="112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Trebuchet MS"/>
                <a:buNone/>
              </a:pPr>
              <a:r>
                <a:rPr lang="en" sz="19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Ground-level ozone concentrations are projected to increase across the Midwest</a:t>
              </a:r>
              <a:endParaRPr/>
            </a:p>
          </p:txBody>
        </p:sp>
        <p:sp>
          <p:nvSpPr>
            <p:cNvPr id="360" name="Google Shape;360;p53"/>
            <p:cNvSpPr/>
            <p:nvPr/>
          </p:nvSpPr>
          <p:spPr>
            <a:xfrm>
              <a:off x="0" y="2667437"/>
              <a:ext cx="4971603" cy="1066792"/>
            </a:xfrm>
            <a:prstGeom prst="roundRect">
              <a:avLst>
                <a:gd name="adj" fmla="val 1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53"/>
            <p:cNvSpPr/>
            <p:nvPr/>
          </p:nvSpPr>
          <p:spPr>
            <a:xfrm>
              <a:off x="322704" y="2907465"/>
              <a:ext cx="586735" cy="586735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53"/>
            <p:cNvSpPr/>
            <p:nvPr/>
          </p:nvSpPr>
          <p:spPr>
            <a:xfrm>
              <a:off x="1232145" y="2667437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53"/>
            <p:cNvSpPr txBox="1"/>
            <p:nvPr/>
          </p:nvSpPr>
          <p:spPr>
            <a:xfrm>
              <a:off x="1232145" y="2667437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2900" tIns="112900" rIns="112900" bIns="112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Trebuchet MS"/>
                <a:buNone/>
              </a:pPr>
              <a:r>
                <a:rPr lang="en" sz="19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Pollen production</a:t>
              </a:r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1266" y="488901"/>
            <a:ext cx="5199182" cy="41593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5"/>
          <p:cNvSpPr txBox="1">
            <a:spLocks noGrp="1"/>
          </p:cNvSpPr>
          <p:nvPr>
            <p:ph type="title"/>
          </p:nvPr>
        </p:nvSpPr>
        <p:spPr>
          <a:xfrm>
            <a:off x="508000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600"/>
              <a:t>Temperature</a:t>
            </a:r>
            <a:endParaRPr/>
          </a:p>
        </p:txBody>
      </p:sp>
      <p:grpSp>
        <p:nvGrpSpPr>
          <p:cNvPr id="374" name="Google Shape;374;p55"/>
          <p:cNvGrpSpPr/>
          <p:nvPr/>
        </p:nvGrpSpPr>
        <p:grpSpPr>
          <a:xfrm>
            <a:off x="510602" y="2009078"/>
            <a:ext cx="6442823" cy="2133801"/>
            <a:chOff x="2205" y="388637"/>
            <a:chExt cx="6442823" cy="2133801"/>
          </a:xfrm>
        </p:grpSpPr>
        <p:sp>
          <p:nvSpPr>
            <p:cNvPr id="375" name="Google Shape;375;p55"/>
            <p:cNvSpPr/>
            <p:nvPr/>
          </p:nvSpPr>
          <p:spPr>
            <a:xfrm>
              <a:off x="393758" y="388637"/>
              <a:ext cx="640722" cy="640722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55"/>
            <p:cNvSpPr/>
            <p:nvPr/>
          </p:nvSpPr>
          <p:spPr>
            <a:xfrm>
              <a:off x="2205" y="1349449"/>
              <a:ext cx="1423828" cy="11729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55"/>
            <p:cNvSpPr txBox="1"/>
            <p:nvPr/>
          </p:nvSpPr>
          <p:spPr>
            <a:xfrm>
              <a:off x="2205" y="1349449"/>
              <a:ext cx="1423828" cy="11729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Trebuchet MS"/>
                <a:buNone/>
              </a:pPr>
              <a:r>
                <a:rPr lang="en" sz="1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Increased daytime and nighttime temperatures are associated with heat-related diseases</a:t>
              </a:r>
              <a:endParaRPr/>
            </a:p>
          </p:txBody>
        </p:sp>
        <p:sp>
          <p:nvSpPr>
            <p:cNvPr id="378" name="Google Shape;378;p55"/>
            <p:cNvSpPr/>
            <p:nvPr/>
          </p:nvSpPr>
          <p:spPr>
            <a:xfrm>
              <a:off x="2066756" y="388637"/>
              <a:ext cx="640722" cy="640722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55"/>
            <p:cNvSpPr/>
            <p:nvPr/>
          </p:nvSpPr>
          <p:spPr>
            <a:xfrm>
              <a:off x="1675203" y="1349449"/>
              <a:ext cx="1423828" cy="11729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55"/>
            <p:cNvSpPr txBox="1"/>
            <p:nvPr/>
          </p:nvSpPr>
          <p:spPr>
            <a:xfrm>
              <a:off x="1675203" y="1349449"/>
              <a:ext cx="1423828" cy="11729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Trebuchet MS"/>
                <a:buNone/>
              </a:pPr>
              <a:r>
                <a:rPr lang="en" sz="1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Extreme heat in urban centers cause dangerous living conditions</a:t>
              </a:r>
              <a:endParaRPr/>
            </a:p>
          </p:txBody>
        </p:sp>
        <p:sp>
          <p:nvSpPr>
            <p:cNvPr id="381" name="Google Shape;381;p55"/>
            <p:cNvSpPr/>
            <p:nvPr/>
          </p:nvSpPr>
          <p:spPr>
            <a:xfrm>
              <a:off x="3739754" y="388637"/>
              <a:ext cx="640722" cy="640722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55"/>
            <p:cNvSpPr/>
            <p:nvPr/>
          </p:nvSpPr>
          <p:spPr>
            <a:xfrm>
              <a:off x="3348201" y="1349449"/>
              <a:ext cx="1423828" cy="11729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55"/>
            <p:cNvSpPr txBox="1"/>
            <p:nvPr/>
          </p:nvSpPr>
          <p:spPr>
            <a:xfrm>
              <a:off x="3348201" y="1349449"/>
              <a:ext cx="1423828" cy="11729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Trebuchet MS"/>
                <a:buNone/>
              </a:pPr>
              <a:r>
                <a:rPr lang="en" sz="1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Midwest is expected to have the largest increase in extreme temperature-related deaths under the high scenario by 2090</a:t>
              </a:r>
              <a:endParaRPr/>
            </a:p>
          </p:txBody>
        </p:sp>
        <p:sp>
          <p:nvSpPr>
            <p:cNvPr id="384" name="Google Shape;384;p55"/>
            <p:cNvSpPr/>
            <p:nvPr/>
          </p:nvSpPr>
          <p:spPr>
            <a:xfrm>
              <a:off x="5412752" y="388637"/>
              <a:ext cx="640722" cy="640722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55"/>
            <p:cNvSpPr/>
            <p:nvPr/>
          </p:nvSpPr>
          <p:spPr>
            <a:xfrm>
              <a:off x="5021200" y="1349449"/>
              <a:ext cx="1423828" cy="11729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55"/>
            <p:cNvSpPr txBox="1"/>
            <p:nvPr/>
          </p:nvSpPr>
          <p:spPr>
            <a:xfrm>
              <a:off x="5021200" y="1349449"/>
              <a:ext cx="1423828" cy="11729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Trebuchet MS"/>
                <a:buNone/>
              </a:pPr>
              <a:r>
                <a:rPr lang="en" sz="1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Costs among workforce and utility bills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385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Trebuchet MS"/>
                <a:buNone/>
              </a:pPr>
              <a:r>
                <a:rPr lang="en" sz="1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$10 billion to premature deaths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385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Trebuchet MS"/>
                <a:buNone/>
              </a:pPr>
              <a:r>
                <a:rPr lang="en" sz="11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$1.2 billion by 2090 for increased electricity demands</a:t>
              </a:r>
              <a:endParaRPr/>
            </a:p>
            <a:p>
              <a:pPr marL="0" marR="0" lvl="0" indent="0" algn="ctr" rtl="0">
                <a:spcBef>
                  <a:spcPts val="385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Trebuchet MS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6"/>
          <p:cNvSpPr txBox="1">
            <a:spLocks noGrp="1"/>
          </p:cNvSpPr>
          <p:nvPr>
            <p:ph type="title"/>
          </p:nvPr>
        </p:nvSpPr>
        <p:spPr>
          <a:xfrm>
            <a:off x="489360" y="1036864"/>
            <a:ext cx="2660686" cy="3069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300"/>
              <a:t>Precipitation</a:t>
            </a:r>
            <a:endParaRPr/>
          </a:p>
        </p:txBody>
      </p:sp>
      <p:grpSp>
        <p:nvGrpSpPr>
          <p:cNvPr id="392" name="Google Shape;392;p56"/>
          <p:cNvGrpSpPr/>
          <p:nvPr/>
        </p:nvGrpSpPr>
        <p:grpSpPr>
          <a:xfrm>
            <a:off x="3687414" y="708877"/>
            <a:ext cx="4971603" cy="3733774"/>
            <a:chOff x="0" y="455"/>
            <a:chExt cx="4971603" cy="3733774"/>
          </a:xfrm>
        </p:grpSpPr>
        <p:sp>
          <p:nvSpPr>
            <p:cNvPr id="393" name="Google Shape;393;p56"/>
            <p:cNvSpPr/>
            <p:nvPr/>
          </p:nvSpPr>
          <p:spPr>
            <a:xfrm>
              <a:off x="0" y="455"/>
              <a:ext cx="4971603" cy="1066792"/>
            </a:xfrm>
            <a:prstGeom prst="roundRect">
              <a:avLst>
                <a:gd name="adj" fmla="val 10000"/>
              </a:avLst>
            </a:prstGeom>
            <a:solidFill>
              <a:srgbClr val="52A0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56"/>
            <p:cNvSpPr/>
            <p:nvPr/>
          </p:nvSpPr>
          <p:spPr>
            <a:xfrm>
              <a:off x="322704" y="240484"/>
              <a:ext cx="586735" cy="586735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56"/>
            <p:cNvSpPr/>
            <p:nvPr/>
          </p:nvSpPr>
          <p:spPr>
            <a:xfrm>
              <a:off x="1232145" y="455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56"/>
            <p:cNvSpPr txBox="1"/>
            <p:nvPr/>
          </p:nvSpPr>
          <p:spPr>
            <a:xfrm>
              <a:off x="1232145" y="455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2900" tIns="112900" rIns="112900" bIns="1129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Trebuchet MS"/>
                <a:buNone/>
              </a:pPr>
              <a:r>
                <a:rPr lang="en" sz="20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Increase in localized extreme precipitation and storm events can lead to flooding</a:t>
              </a:r>
              <a:endParaRPr/>
            </a:p>
          </p:txBody>
        </p:sp>
        <p:sp>
          <p:nvSpPr>
            <p:cNvPr id="397" name="Google Shape;397;p56"/>
            <p:cNvSpPr/>
            <p:nvPr/>
          </p:nvSpPr>
          <p:spPr>
            <a:xfrm>
              <a:off x="0" y="1333946"/>
              <a:ext cx="4971603" cy="1066792"/>
            </a:xfrm>
            <a:prstGeom prst="roundRect">
              <a:avLst>
                <a:gd name="adj" fmla="val 10000"/>
              </a:avLst>
            </a:prstGeom>
            <a:solidFill>
              <a:srgbClr val="E4B9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56"/>
            <p:cNvSpPr/>
            <p:nvPr/>
          </p:nvSpPr>
          <p:spPr>
            <a:xfrm>
              <a:off x="322704" y="1573975"/>
              <a:ext cx="586735" cy="586735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56"/>
            <p:cNvSpPr/>
            <p:nvPr/>
          </p:nvSpPr>
          <p:spPr>
            <a:xfrm>
              <a:off x="1232145" y="1333946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56"/>
            <p:cNvSpPr txBox="1"/>
            <p:nvPr/>
          </p:nvSpPr>
          <p:spPr>
            <a:xfrm>
              <a:off x="1232145" y="1333946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2900" tIns="112900" rIns="112900" bIns="1129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Trebuchet MS"/>
                <a:buNone/>
              </a:pPr>
              <a:r>
                <a:rPr lang="en" sz="20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Drought has been identified as slow-moving stressor</a:t>
              </a:r>
              <a:endParaRPr/>
            </a:p>
          </p:txBody>
        </p:sp>
        <p:sp>
          <p:nvSpPr>
            <p:cNvPr id="401" name="Google Shape;401;p56"/>
            <p:cNvSpPr/>
            <p:nvPr/>
          </p:nvSpPr>
          <p:spPr>
            <a:xfrm>
              <a:off x="0" y="2667437"/>
              <a:ext cx="4971603" cy="1066792"/>
            </a:xfrm>
            <a:prstGeom prst="roundRect">
              <a:avLst>
                <a:gd name="adj" fmla="val 10000"/>
              </a:avLst>
            </a:prstGeom>
            <a:solidFill>
              <a:srgbClr val="E766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56"/>
            <p:cNvSpPr/>
            <p:nvPr/>
          </p:nvSpPr>
          <p:spPr>
            <a:xfrm>
              <a:off x="322704" y="2907465"/>
              <a:ext cx="586735" cy="586735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56"/>
            <p:cNvSpPr/>
            <p:nvPr/>
          </p:nvSpPr>
          <p:spPr>
            <a:xfrm>
              <a:off x="1232145" y="2667437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56"/>
            <p:cNvSpPr txBox="1"/>
            <p:nvPr/>
          </p:nvSpPr>
          <p:spPr>
            <a:xfrm>
              <a:off x="1232145" y="2667437"/>
              <a:ext cx="3739457" cy="1066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2900" tIns="112900" rIns="112900" bIns="1129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Trebuchet MS"/>
                <a:buNone/>
              </a:pPr>
              <a:r>
                <a:rPr lang="en" sz="20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Transport pathogens causes gastrointestinal illness </a:t>
              </a:r>
              <a:endParaRPr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7"/>
          <p:cNvSpPr txBox="1">
            <a:spLocks noGrp="1"/>
          </p:cNvSpPr>
          <p:nvPr>
            <p:ph type="title"/>
          </p:nvPr>
        </p:nvSpPr>
        <p:spPr>
          <a:xfrm>
            <a:off x="1000126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600"/>
              <a:t>Habitat Conditions</a:t>
            </a:r>
            <a:endParaRPr/>
          </a:p>
        </p:txBody>
      </p:sp>
      <p:sp>
        <p:nvSpPr>
          <p:cNvPr id="410" name="Google Shape;410;p57"/>
          <p:cNvSpPr txBox="1">
            <a:spLocks noGrp="1"/>
          </p:cNvSpPr>
          <p:nvPr>
            <p:ph type="body" idx="1"/>
          </p:nvPr>
        </p:nvSpPr>
        <p:spPr>
          <a:xfrm>
            <a:off x="1000126" y="1620442"/>
            <a:ext cx="6353174" cy="2571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Changes in habitats for disease-carrying insects</a:t>
            </a:r>
            <a:endParaRPr/>
          </a:p>
          <a:p>
            <a:pPr marL="914400" lvl="1" indent="-317500" algn="l" rtl="0"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/>
              <a:t>West Nile, Lyme disease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Harmful algal blooms</a:t>
            </a:r>
            <a:endParaRPr/>
          </a:p>
          <a:p>
            <a:pPr marL="914400" lvl="1" indent="-317500" algn="l" rtl="0"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/>
              <a:t>Cyanobacteria</a:t>
            </a:r>
            <a:endParaRPr/>
          </a:p>
          <a:p>
            <a:pPr marL="914400" lvl="1" indent="-317500" algn="l" rtl="0"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/>
              <a:t>Resulting in restrictions on access and use</a:t>
            </a:r>
            <a:endParaRPr/>
          </a:p>
          <a:p>
            <a:pPr marL="914400" lvl="1" indent="-317500" algn="l" rtl="0"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/>
              <a:t>Contact associated with skin and eye irritation, respiratory illness, GI illness, and liver and kidney damage</a:t>
            </a:r>
            <a:endParaRPr/>
          </a:p>
          <a:p>
            <a:pPr marL="457200" lvl="0" indent="-274320" algn="l" rtl="0">
              <a:spcBef>
                <a:spcPts val="1000"/>
              </a:spcBef>
              <a:spcAft>
                <a:spcPts val="0"/>
              </a:spcAft>
              <a:buSzPts val="1080"/>
              <a:buFont typeface="Noto Sans Symbols"/>
              <a:buNone/>
            </a:pP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8"/>
          <p:cNvSpPr txBox="1">
            <a:spLocks noGrp="1"/>
          </p:cNvSpPr>
          <p:nvPr>
            <p:ph type="title"/>
          </p:nvPr>
        </p:nvSpPr>
        <p:spPr>
          <a:xfrm>
            <a:off x="1000126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600"/>
              <a:t>Challenges and Opportunities</a:t>
            </a:r>
            <a:endParaRPr/>
          </a:p>
        </p:txBody>
      </p:sp>
      <p:sp>
        <p:nvSpPr>
          <p:cNvPr id="416" name="Google Shape;416;p58"/>
          <p:cNvSpPr txBox="1">
            <a:spLocks noGrp="1"/>
          </p:cNvSpPr>
          <p:nvPr>
            <p:ph type="body" idx="1"/>
          </p:nvPr>
        </p:nvSpPr>
        <p:spPr>
          <a:xfrm>
            <a:off x="1000126" y="1620441"/>
            <a:ext cx="6447501" cy="291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Coordination across public health, emergency preparedness, planning, and communication agencies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Activity around increased surveillance of climate-sensitive exposure and disease are gaining momentum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Actions can result in direct co-benefits related to health and other outcomes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86489" y="514641"/>
            <a:ext cx="3771022" cy="41142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7" name="Google Shape;22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90725"/>
            <a:ext cx="4339900" cy="4551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0"/>
          <p:cNvSpPr txBox="1">
            <a:spLocks noGrp="1"/>
          </p:cNvSpPr>
          <p:nvPr>
            <p:ph type="title"/>
          </p:nvPr>
        </p:nvSpPr>
        <p:spPr>
          <a:xfrm>
            <a:off x="489360" y="1036864"/>
            <a:ext cx="2660686" cy="3069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300"/>
              <a:t>Precipitation</a:t>
            </a:r>
            <a:endParaRPr/>
          </a:p>
        </p:txBody>
      </p:sp>
      <p:grpSp>
        <p:nvGrpSpPr>
          <p:cNvPr id="427" name="Google Shape;427;p60"/>
          <p:cNvGrpSpPr/>
          <p:nvPr/>
        </p:nvGrpSpPr>
        <p:grpSpPr>
          <a:xfrm>
            <a:off x="3687414" y="711339"/>
            <a:ext cx="4971603" cy="3728851"/>
            <a:chOff x="0" y="2917"/>
            <a:chExt cx="4971603" cy="3728851"/>
          </a:xfrm>
        </p:grpSpPr>
        <p:sp>
          <p:nvSpPr>
            <p:cNvPr id="428" name="Google Shape;428;p60"/>
            <p:cNvSpPr/>
            <p:nvPr/>
          </p:nvSpPr>
          <p:spPr>
            <a:xfrm>
              <a:off x="0" y="2917"/>
              <a:ext cx="4971603" cy="621475"/>
            </a:xfrm>
            <a:prstGeom prst="roundRect">
              <a:avLst>
                <a:gd name="adj" fmla="val 10000"/>
              </a:avLst>
            </a:prstGeom>
            <a:solidFill>
              <a:srgbClr val="52A0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60"/>
            <p:cNvSpPr/>
            <p:nvPr/>
          </p:nvSpPr>
          <p:spPr>
            <a:xfrm>
              <a:off x="187996" y="142749"/>
              <a:ext cx="341811" cy="341811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60"/>
            <p:cNvSpPr/>
            <p:nvPr/>
          </p:nvSpPr>
          <p:spPr>
            <a:xfrm>
              <a:off x="717803" y="2917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60"/>
            <p:cNvSpPr txBox="1"/>
            <p:nvPr/>
          </p:nvSpPr>
          <p:spPr>
            <a:xfrm>
              <a:off x="717803" y="2917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5750" tIns="65750" rIns="65750" bIns="65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Trebuchet MS"/>
                <a:buNone/>
              </a:pPr>
              <a:r>
                <a:rPr lang="en" sz="16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Annual precipitation has increased by 5%-15% from 1901-1960 compared to 1986-2015</a:t>
              </a:r>
              <a:endParaRPr/>
            </a:p>
          </p:txBody>
        </p:sp>
        <p:sp>
          <p:nvSpPr>
            <p:cNvPr id="432" name="Google Shape;432;p60"/>
            <p:cNvSpPr/>
            <p:nvPr/>
          </p:nvSpPr>
          <p:spPr>
            <a:xfrm>
              <a:off x="0" y="779761"/>
              <a:ext cx="4971603" cy="621475"/>
            </a:xfrm>
            <a:prstGeom prst="roundRect">
              <a:avLst>
                <a:gd name="adj" fmla="val 10000"/>
              </a:avLst>
            </a:prstGeom>
            <a:solidFill>
              <a:srgbClr val="E4B9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60"/>
            <p:cNvSpPr/>
            <p:nvPr/>
          </p:nvSpPr>
          <p:spPr>
            <a:xfrm>
              <a:off x="187996" y="919593"/>
              <a:ext cx="341811" cy="341811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60"/>
            <p:cNvSpPr/>
            <p:nvPr/>
          </p:nvSpPr>
          <p:spPr>
            <a:xfrm>
              <a:off x="717803" y="779761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60"/>
            <p:cNvSpPr txBox="1"/>
            <p:nvPr/>
          </p:nvSpPr>
          <p:spPr>
            <a:xfrm>
              <a:off x="717803" y="779761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5750" tIns="65750" rIns="65750" bIns="65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Trebuchet MS"/>
                <a:buNone/>
              </a:pPr>
              <a:r>
                <a:rPr lang="en" sz="16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Winter and spring precipitation projected to increase 30%</a:t>
              </a:r>
              <a:endParaRPr/>
            </a:p>
          </p:txBody>
        </p:sp>
        <p:sp>
          <p:nvSpPr>
            <p:cNvPr id="436" name="Google Shape;436;p60"/>
            <p:cNvSpPr/>
            <p:nvPr/>
          </p:nvSpPr>
          <p:spPr>
            <a:xfrm>
              <a:off x="0" y="1556605"/>
              <a:ext cx="4971603" cy="621475"/>
            </a:xfrm>
            <a:prstGeom prst="roundRect">
              <a:avLst>
                <a:gd name="adj" fmla="val 10000"/>
              </a:avLst>
            </a:prstGeom>
            <a:solidFill>
              <a:srgbClr val="E766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60"/>
            <p:cNvSpPr/>
            <p:nvPr/>
          </p:nvSpPr>
          <p:spPr>
            <a:xfrm>
              <a:off x="187996" y="1696437"/>
              <a:ext cx="341811" cy="341811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60"/>
            <p:cNvSpPr/>
            <p:nvPr/>
          </p:nvSpPr>
          <p:spPr>
            <a:xfrm>
              <a:off x="717803" y="1556605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60"/>
            <p:cNvSpPr txBox="1"/>
            <p:nvPr/>
          </p:nvSpPr>
          <p:spPr>
            <a:xfrm>
              <a:off x="717803" y="1556605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5750" tIns="65750" rIns="65750" bIns="65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Trebuchet MS"/>
                <a:buNone/>
              </a:pPr>
              <a:r>
                <a:rPr lang="en" sz="16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Heavy precipitation events have increased in frequency since 1901</a:t>
              </a:r>
              <a:endParaRPr/>
            </a:p>
          </p:txBody>
        </p:sp>
        <p:sp>
          <p:nvSpPr>
            <p:cNvPr id="440" name="Google Shape;440;p60"/>
            <p:cNvSpPr/>
            <p:nvPr/>
          </p:nvSpPr>
          <p:spPr>
            <a:xfrm>
              <a:off x="0" y="2333449"/>
              <a:ext cx="4971603" cy="621475"/>
            </a:xfrm>
            <a:prstGeom prst="roundRect">
              <a:avLst>
                <a:gd name="adj" fmla="val 10000"/>
              </a:avLst>
            </a:prstGeom>
            <a:solidFill>
              <a:srgbClr val="C42D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60"/>
            <p:cNvSpPr/>
            <p:nvPr/>
          </p:nvSpPr>
          <p:spPr>
            <a:xfrm>
              <a:off x="187996" y="2473281"/>
              <a:ext cx="341811" cy="341811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60"/>
            <p:cNvSpPr/>
            <p:nvPr/>
          </p:nvSpPr>
          <p:spPr>
            <a:xfrm>
              <a:off x="717803" y="2333449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60"/>
            <p:cNvSpPr txBox="1"/>
            <p:nvPr/>
          </p:nvSpPr>
          <p:spPr>
            <a:xfrm>
              <a:off x="717803" y="2333449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5750" tIns="65750" rIns="65750" bIns="65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Trebuchet MS"/>
                <a:buNone/>
              </a:pPr>
              <a:r>
                <a:rPr lang="en" sz="16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Runoff</a:t>
              </a:r>
              <a:endParaRPr/>
            </a:p>
          </p:txBody>
        </p:sp>
        <p:sp>
          <p:nvSpPr>
            <p:cNvPr id="444" name="Google Shape;444;p60"/>
            <p:cNvSpPr/>
            <p:nvPr/>
          </p:nvSpPr>
          <p:spPr>
            <a:xfrm>
              <a:off x="0" y="3110293"/>
              <a:ext cx="4971603" cy="621475"/>
            </a:xfrm>
            <a:prstGeom prst="roundRect">
              <a:avLst>
                <a:gd name="adj" fmla="val 1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60"/>
            <p:cNvSpPr/>
            <p:nvPr/>
          </p:nvSpPr>
          <p:spPr>
            <a:xfrm>
              <a:off x="187996" y="3250125"/>
              <a:ext cx="341811" cy="341811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60"/>
            <p:cNvSpPr/>
            <p:nvPr/>
          </p:nvSpPr>
          <p:spPr>
            <a:xfrm>
              <a:off x="717803" y="3110293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60"/>
            <p:cNvSpPr txBox="1"/>
            <p:nvPr/>
          </p:nvSpPr>
          <p:spPr>
            <a:xfrm>
              <a:off x="717803" y="3110293"/>
              <a:ext cx="4253799" cy="6214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5750" tIns="65750" rIns="65750" bIns="65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Trebuchet MS"/>
                <a:buNone/>
              </a:pPr>
              <a:r>
                <a:rPr lang="en" sz="1600" b="0" i="0" u="none" strike="noStrike" cap="none">
                  <a:solidFill>
                    <a:schemeClr val="dk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Transportation</a:t>
              </a:r>
              <a:endParaRPr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61"/>
          <p:cNvSpPr txBox="1">
            <a:spLocks noGrp="1"/>
          </p:cNvSpPr>
          <p:nvPr>
            <p:ph type="title"/>
          </p:nvPr>
        </p:nvSpPr>
        <p:spPr>
          <a:xfrm>
            <a:off x="742326" y="457200"/>
            <a:ext cx="412377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600"/>
              <a:t>Flooding</a:t>
            </a:r>
            <a:endParaRPr/>
          </a:p>
        </p:txBody>
      </p:sp>
      <p:sp>
        <p:nvSpPr>
          <p:cNvPr id="453" name="Google Shape;453;p61"/>
          <p:cNvSpPr txBox="1">
            <a:spLocks noGrp="1"/>
          </p:cNvSpPr>
          <p:nvPr>
            <p:ph type="body" idx="1"/>
          </p:nvPr>
        </p:nvSpPr>
        <p:spPr>
          <a:xfrm>
            <a:off x="742327" y="1620441"/>
            <a:ext cx="4162299" cy="291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Major river floods differ from floods on smaller streams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Loss of life, property damage, closure of interstate highways, temporary secondary roads, disruption of barge traffic on Mississippi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Average annual damages from highetend flooding risk are projected to be $500 million by 2050</a:t>
            </a:r>
            <a:endParaRPr/>
          </a:p>
        </p:txBody>
      </p:sp>
      <p:pic>
        <p:nvPicPr>
          <p:cNvPr id="454" name="Google Shape;454;p61" descr="A large body of wa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r="6" b="1282"/>
          <a:stretch/>
        </p:blipFill>
        <p:spPr>
          <a:xfrm>
            <a:off x="5648611" y="10"/>
            <a:ext cx="3493006" cy="2586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61" descr="A view of a large body of water with a city in the background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t="7389" r="6" b="6"/>
          <a:stretch/>
        </p:blipFill>
        <p:spPr>
          <a:xfrm>
            <a:off x="5646231" y="2578104"/>
            <a:ext cx="3493005" cy="25717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62"/>
          <p:cNvSpPr txBox="1">
            <a:spLocks noGrp="1"/>
          </p:cNvSpPr>
          <p:nvPr>
            <p:ph type="title"/>
          </p:nvPr>
        </p:nvSpPr>
        <p:spPr>
          <a:xfrm>
            <a:off x="508000" y="457200"/>
            <a:ext cx="64475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600"/>
              <a:t>Temperature</a:t>
            </a:r>
            <a:endParaRPr/>
          </a:p>
        </p:txBody>
      </p:sp>
      <p:sp>
        <p:nvSpPr>
          <p:cNvPr id="461" name="Google Shape;461;p62"/>
          <p:cNvSpPr txBox="1">
            <a:spLocks noGrp="1"/>
          </p:cNvSpPr>
          <p:nvPr>
            <p:ph type="body" idx="1"/>
          </p:nvPr>
        </p:nvSpPr>
        <p:spPr>
          <a:xfrm>
            <a:off x="4599153" y="1619746"/>
            <a:ext cx="2802952" cy="291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110"/>
              <a:buFont typeface="Noto Sans Symbols"/>
              <a:buChar char="►"/>
            </a:pPr>
            <a:r>
              <a:rPr lang="en" sz="1387"/>
              <a:t>Challenges infrastructure</a:t>
            </a:r>
            <a:endParaRPr/>
          </a:p>
          <a:p>
            <a:pPr marL="914400" lvl="1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110"/>
              <a:buFont typeface="Noto Sans Symbols"/>
              <a:buChar char="►"/>
            </a:pPr>
            <a:r>
              <a:rPr lang="en" sz="1387"/>
              <a:t>Creates material stress on road pavements, bridge expansion joints, and rail road tracks</a:t>
            </a:r>
            <a:endParaRPr/>
          </a:p>
          <a:p>
            <a:pPr marL="914400" lvl="1" indent="-3429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SzPts val="1110"/>
              <a:buFont typeface="Noto Sans Symbols"/>
              <a:buChar char="►"/>
            </a:pPr>
            <a:r>
              <a:rPr lang="en" sz="1387"/>
              <a:t>Milder winter temperatures might partially offset these damages by reducing the amount of rusting caused by the freeze-thaw cycle</a:t>
            </a:r>
            <a:endParaRPr/>
          </a:p>
        </p:txBody>
      </p:sp>
      <p:pic>
        <p:nvPicPr>
          <p:cNvPr id="462" name="Google Shape;462;p62" descr="A picture containing outdoor, ground, sky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645" r="6" b="651"/>
          <a:stretch/>
        </p:blipFill>
        <p:spPr>
          <a:xfrm>
            <a:off x="486806" y="1618554"/>
            <a:ext cx="1969001" cy="2911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62" descr="A reptile on a train track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27054" r="29330" b="1"/>
          <a:stretch/>
        </p:blipFill>
        <p:spPr>
          <a:xfrm>
            <a:off x="2602767" y="1619498"/>
            <a:ext cx="1969002" cy="2911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63"/>
          <p:cNvSpPr txBox="1">
            <a:spLocks noGrp="1"/>
          </p:cNvSpPr>
          <p:nvPr>
            <p:ph type="title"/>
          </p:nvPr>
        </p:nvSpPr>
        <p:spPr>
          <a:xfrm>
            <a:off x="508000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600"/>
              <a:t>Green Infrastructure</a:t>
            </a:r>
            <a:endParaRPr/>
          </a:p>
        </p:txBody>
      </p:sp>
      <p:sp>
        <p:nvSpPr>
          <p:cNvPr id="469" name="Google Shape;469;p63"/>
          <p:cNvSpPr txBox="1">
            <a:spLocks noGrp="1"/>
          </p:cNvSpPr>
          <p:nvPr>
            <p:ph type="body" idx="1"/>
          </p:nvPr>
        </p:nvSpPr>
        <p:spPr>
          <a:xfrm>
            <a:off x="4812029" y="1620441"/>
            <a:ext cx="2195389" cy="291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80"/>
              <a:buFont typeface="Noto Sans Symbols"/>
              <a:buChar char="►"/>
            </a:pPr>
            <a:r>
              <a:rPr lang="en" sz="1100"/>
              <a:t>Use of plants and open space to manage stormwater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80"/>
              <a:buFont typeface="Noto Sans Symbols"/>
              <a:buChar char="►"/>
            </a:pPr>
            <a:r>
              <a:rPr lang="en" sz="1100"/>
              <a:t>Neighborhood level</a:t>
            </a:r>
            <a:endParaRPr/>
          </a:p>
          <a:p>
            <a:pPr marL="914400" lvl="1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80"/>
              <a:buFont typeface="Noto Sans Symbols"/>
              <a:buChar char="►"/>
            </a:pPr>
            <a:r>
              <a:rPr lang="en" sz="1100"/>
              <a:t>Rain gardens, permeable pavements, trees planted next to streets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80"/>
              <a:buFont typeface="Noto Sans Symbols"/>
              <a:buChar char="►"/>
            </a:pPr>
            <a:r>
              <a:rPr lang="en" sz="1100"/>
              <a:t>Larger-scale</a:t>
            </a:r>
            <a:endParaRPr/>
          </a:p>
          <a:p>
            <a:pPr marL="914400" lvl="1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80"/>
              <a:buFont typeface="Noto Sans Symbols"/>
              <a:buChar char="►"/>
            </a:pPr>
            <a:r>
              <a:rPr lang="en" sz="1100"/>
              <a:t>Preservation of wetlands, urban trees and green roofs</a:t>
            </a:r>
            <a:endParaRPr/>
          </a:p>
          <a:p>
            <a:pPr marL="914400" lvl="1" indent="-287019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80"/>
              <a:buFont typeface="Noto Sans Symbols"/>
              <a:buNone/>
            </a:pPr>
            <a:endParaRPr sz="1100"/>
          </a:p>
        </p:txBody>
      </p:sp>
      <p:pic>
        <p:nvPicPr>
          <p:cNvPr id="470" name="Google Shape;470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3105" y="1619498"/>
            <a:ext cx="3962467" cy="2664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64"/>
          <p:cNvSpPr txBox="1">
            <a:spLocks noGrp="1"/>
          </p:cNvSpPr>
          <p:nvPr>
            <p:ph type="title"/>
          </p:nvPr>
        </p:nvSpPr>
        <p:spPr>
          <a:xfrm>
            <a:off x="482600" y="612478"/>
            <a:ext cx="2525519" cy="3918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300"/>
              <a:t>Preservation and Restoration</a:t>
            </a:r>
            <a:endParaRPr/>
          </a:p>
        </p:txBody>
      </p:sp>
      <p:sp>
        <p:nvSpPr>
          <p:cNvPr id="476" name="Google Shape;476;p64"/>
          <p:cNvSpPr txBox="1">
            <a:spLocks noGrp="1"/>
          </p:cNvSpPr>
          <p:nvPr>
            <p:ph type="body" idx="1"/>
          </p:nvPr>
        </p:nvSpPr>
        <p:spPr>
          <a:xfrm>
            <a:off x="3490721" y="612478"/>
            <a:ext cx="3464779" cy="3918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Open space preservation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Stream restoration</a:t>
            </a:r>
            <a:endParaRPr/>
          </a:p>
          <a:p>
            <a:pPr marL="914400" lvl="1" indent="-342900" algn="l" rtl="0"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/>
              <a:t>De-channelization</a:t>
            </a:r>
            <a:endParaRPr/>
          </a:p>
          <a:p>
            <a:pPr marL="914400" lvl="1" indent="-342900" algn="l" rtl="0"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/>
              <a:t>Daylighting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Ravine Restoration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Google Shape;481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32701" y="566977"/>
            <a:ext cx="3678598" cy="40095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6" name="Google Shape;486;p66"/>
          <p:cNvGrpSpPr/>
          <p:nvPr/>
        </p:nvGrpSpPr>
        <p:grpSpPr>
          <a:xfrm>
            <a:off x="0" y="-6350"/>
            <a:ext cx="9144001" cy="5149850"/>
            <a:chOff x="0" y="-8467"/>
            <a:chExt cx="12192000" cy="6866467"/>
          </a:xfrm>
        </p:grpSpPr>
        <p:cxnSp>
          <p:nvCxnSpPr>
            <p:cNvPr id="487" name="Google Shape;487;p66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rgbClr val="BFBFB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8" name="Google Shape;488;p66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89" name="Google Shape;489;p66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490" name="Google Shape;490;p66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491" name="Google Shape;491;p6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66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493" name="Google Shape;493;p66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494" name="Google Shape;494;p66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495" name="Google Shape;495;p6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66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7" name="Google Shape;497;p66"/>
          <p:cNvSpPr txBox="1">
            <a:spLocks noGrp="1"/>
          </p:cNvSpPr>
          <p:nvPr>
            <p:ph type="title"/>
          </p:nvPr>
        </p:nvSpPr>
        <p:spPr>
          <a:xfrm>
            <a:off x="508000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100"/>
              <a:t>Negative Impacts Affecting Human Systems</a:t>
            </a:r>
            <a:endParaRPr sz="3100"/>
          </a:p>
        </p:txBody>
      </p:sp>
      <p:pic>
        <p:nvPicPr>
          <p:cNvPr id="498" name="Google Shape;498;p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9860" y="1619498"/>
            <a:ext cx="2890861" cy="1561064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66"/>
          <p:cNvSpPr txBox="1">
            <a:spLocks noGrp="1"/>
          </p:cNvSpPr>
          <p:nvPr>
            <p:ph type="body" idx="1"/>
          </p:nvPr>
        </p:nvSpPr>
        <p:spPr>
          <a:xfrm>
            <a:off x="3645242" y="1620441"/>
            <a:ext cx="3308007" cy="2826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Increase vulnerability of systems to extreme events 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Economic revenue loss up to $9.8 billion per year in 2050, rising to $33 billion per year in 2090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Urban heat islands may cause hardships to those most vulnerable</a:t>
            </a:r>
            <a:endParaRPr/>
          </a:p>
          <a:p>
            <a:pPr marL="914400" lvl="1" indent="-317500" algn="l" rtl="0"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/>
              <a:t>Vulnerable- old, infirm, and those without resources to control their microclimate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67"/>
          <p:cNvSpPr txBox="1">
            <a:spLocks noGrp="1"/>
          </p:cNvSpPr>
          <p:nvPr>
            <p:ph type="title"/>
          </p:nvPr>
        </p:nvSpPr>
        <p:spPr>
          <a:xfrm>
            <a:off x="1000126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600"/>
              <a:t>Response to Impacts</a:t>
            </a:r>
            <a:endParaRPr/>
          </a:p>
        </p:txBody>
      </p:sp>
      <p:sp>
        <p:nvSpPr>
          <p:cNvPr id="505" name="Google Shape;505;p67"/>
          <p:cNvSpPr txBox="1">
            <a:spLocks noGrp="1"/>
          </p:cNvSpPr>
          <p:nvPr>
            <p:ph type="body" idx="1"/>
          </p:nvPr>
        </p:nvSpPr>
        <p:spPr>
          <a:xfrm>
            <a:off x="1000126" y="1620442"/>
            <a:ext cx="6353174" cy="2571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Engage in risk-based approaches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Climate change planning and action in Midwest cities and rural communities remains low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Lack of political and financial support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Initiatives underway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Damages to infrastructure $3.3 billion-$6 billion by 2090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Value of warmer winters outweigh the cost of hotter summers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68"/>
          <p:cNvSpPr txBox="1">
            <a:spLocks noGrp="1"/>
          </p:cNvSpPr>
          <p:nvPr>
            <p:ph type="title"/>
          </p:nvPr>
        </p:nvSpPr>
        <p:spPr>
          <a:xfrm>
            <a:off x="508000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100"/>
              <a:t>Collaboratively Developing Knowledge and Adaptive Capacity</a:t>
            </a:r>
            <a:endParaRPr/>
          </a:p>
        </p:txBody>
      </p:sp>
      <p:sp>
        <p:nvSpPr>
          <p:cNvPr id="511" name="Google Shape;511;p68"/>
          <p:cNvSpPr txBox="1">
            <a:spLocks noGrp="1"/>
          </p:cNvSpPr>
          <p:nvPr>
            <p:ph type="body" idx="1"/>
          </p:nvPr>
        </p:nvSpPr>
        <p:spPr>
          <a:xfrm>
            <a:off x="4752215" y="1620441"/>
            <a:ext cx="2201035" cy="291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 sz="1200"/>
              <a:t>Producers of climate information play a critical role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 sz="1200"/>
              <a:t>Joint development of usable climate information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 sz="1200"/>
              <a:t>Climate intermediaries and farmers 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 sz="1200"/>
              <a:t>Strategies being implemented have reduced sensitivity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Noto Sans Symbols"/>
              <a:buChar char="►"/>
            </a:pPr>
            <a:r>
              <a:rPr lang="en" sz="1200"/>
              <a:t>Challenges</a:t>
            </a:r>
            <a:endParaRPr/>
          </a:p>
        </p:txBody>
      </p:sp>
      <p:pic>
        <p:nvPicPr>
          <p:cNvPr id="512" name="Google Shape;512;p68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r="118"/>
          <a:stretch/>
        </p:blipFill>
        <p:spPr>
          <a:xfrm>
            <a:off x="508000" y="1619498"/>
            <a:ext cx="4067572" cy="2911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7" name="Google Shape;517;p69"/>
          <p:cNvGrpSpPr/>
          <p:nvPr/>
        </p:nvGrpSpPr>
        <p:grpSpPr>
          <a:xfrm>
            <a:off x="0" y="-6350"/>
            <a:ext cx="9144001" cy="5149850"/>
            <a:chOff x="0" y="-8467"/>
            <a:chExt cx="12192000" cy="6866467"/>
          </a:xfrm>
        </p:grpSpPr>
        <p:cxnSp>
          <p:nvCxnSpPr>
            <p:cNvPr id="518" name="Google Shape;518;p69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w="9525" cap="flat" cmpd="sng">
              <a:solidFill>
                <a:srgbClr val="BFBFB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19" name="Google Shape;519;p69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w="9525" cap="flat" cmpd="sng">
              <a:solidFill>
                <a:srgbClr val="D8D8D8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20" name="Google Shape;520;p69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 extrusionOk="0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521" name="Google Shape;521;p69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 extrusionOk="0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522" name="Google Shape;522;p69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69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 extrusionOk="0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524" name="Google Shape;524;p69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 extrusionOk="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525" name="Google Shape;525;p6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 extrusionOk="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526" name="Google Shape;526;p69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69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8" name="Google Shape;528;p69"/>
          <p:cNvSpPr txBox="1">
            <a:spLocks noGrp="1"/>
          </p:cNvSpPr>
          <p:nvPr>
            <p:ph type="title"/>
          </p:nvPr>
        </p:nvSpPr>
        <p:spPr>
          <a:xfrm>
            <a:off x="508000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Trebuchet MS"/>
              <a:buNone/>
            </a:pPr>
            <a:r>
              <a:rPr lang="en" sz="3600"/>
              <a:t>Tribal Adaptation</a:t>
            </a:r>
            <a:endParaRPr/>
          </a:p>
        </p:txBody>
      </p:sp>
      <p:sp>
        <p:nvSpPr>
          <p:cNvPr id="529" name="Google Shape;529;p69"/>
          <p:cNvSpPr txBox="1">
            <a:spLocks noGrp="1"/>
          </p:cNvSpPr>
          <p:nvPr>
            <p:ph type="body" idx="1"/>
          </p:nvPr>
        </p:nvSpPr>
        <p:spPr>
          <a:xfrm>
            <a:off x="4752215" y="1620441"/>
            <a:ext cx="2201035" cy="291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Tribes are the first to feel effects of climate change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Tribal nations are developing adaptation plans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040"/>
              <a:buFont typeface="Noto Sans Symbols"/>
              <a:buChar char="►"/>
            </a:pPr>
            <a:r>
              <a:rPr lang="en"/>
              <a:t>Integrating Traditional Ecological Knowledge with Scientific Ecological Knowledge</a:t>
            </a:r>
            <a:endParaRPr/>
          </a:p>
        </p:txBody>
      </p:sp>
      <p:pic>
        <p:nvPicPr>
          <p:cNvPr id="530" name="Google Shape;530;p69"/>
          <p:cNvPicPr preferRelativeResize="0"/>
          <p:nvPr/>
        </p:nvPicPr>
        <p:blipFill rotWithShape="1">
          <a:blip r:embed="rId3">
            <a:alphaModFix/>
          </a:blip>
          <a:srcRect t="7332" r="1" b="1"/>
          <a:stretch/>
        </p:blipFill>
        <p:spPr>
          <a:xfrm>
            <a:off x="508000" y="1619498"/>
            <a:ext cx="4067572" cy="2911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The Midwest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33" name="Google Shape;233;p3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18% of U.S. GDP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Best known for its agricultural production.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Corn and Soybeans occupy 75% arable land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Wheat, Oats, apples, grapes, cherries, cranberries, blueberries, and pumpkins</a:t>
            </a:r>
            <a:endParaRPr/>
          </a:p>
        </p:txBody>
      </p:sp>
      <p:pic>
        <p:nvPicPr>
          <p:cNvPr id="234" name="Google Shape;23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8475" y="2373925"/>
            <a:ext cx="2678775" cy="276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70"/>
          <p:cNvSpPr txBox="1"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Trebuchet MS"/>
              <a:buNone/>
            </a:pPr>
            <a:r>
              <a:rPr lang="en"/>
              <a:t>Let’s Talk Money</a:t>
            </a:r>
            <a:endParaRPr/>
          </a:p>
        </p:txBody>
      </p:sp>
      <p:sp>
        <p:nvSpPr>
          <p:cNvPr id="536" name="Google Shape;536;p70"/>
          <p:cNvSpPr txBox="1"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rPr lang="en"/>
              <a:t>Low End- $31 billion</a:t>
            </a:r>
            <a:endParaRPr/>
          </a:p>
        </p:txBody>
      </p:sp>
      <p:sp>
        <p:nvSpPr>
          <p:cNvPr id="537" name="Google Shape;537;p70"/>
          <p:cNvSpPr txBox="1">
            <a:spLocks noGrp="1"/>
          </p:cNvSpPr>
          <p:nvPr>
            <p:ph type="body" idx="2"/>
          </p:nvPr>
        </p:nvSpPr>
        <p:spPr>
          <a:xfrm>
            <a:off x="506809" y="2052934"/>
            <a:ext cx="3139217" cy="2478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rPr lang="en"/>
              <a:t>	That is: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1.5 Elon Musk’s 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19  of the entire Kardashian family 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(Not including spouses)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628 Ariana Grande’s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348,000 4-year degrees at IUPUI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1.18 billion grande cups of Starbucks coffee </a:t>
            </a:r>
            <a:endParaRPr/>
          </a:p>
          <a:p>
            <a:pPr marL="257175" lvl="0" indent="-188595" algn="l" rtl="0">
              <a:spcBef>
                <a:spcPts val="750"/>
              </a:spcBef>
              <a:spcAft>
                <a:spcPts val="0"/>
              </a:spcAft>
              <a:buSzPts val="1080"/>
              <a:buNone/>
            </a:pPr>
            <a:endParaRPr/>
          </a:p>
        </p:txBody>
      </p:sp>
      <p:sp>
        <p:nvSpPr>
          <p:cNvPr id="538" name="Google Shape;538;p70"/>
          <p:cNvSpPr txBox="1">
            <a:spLocks noGrp="1"/>
          </p:cNvSpPr>
          <p:nvPr>
            <p:ph type="body" idx="3"/>
          </p:nvPr>
        </p:nvSpPr>
        <p:spPr>
          <a:xfrm>
            <a:off x="3816287" y="1620737"/>
            <a:ext cx="3139214" cy="432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440"/>
              <a:buNone/>
            </a:pPr>
            <a:r>
              <a:rPr lang="en"/>
              <a:t>High End- $57 billion</a:t>
            </a:r>
            <a:endParaRPr/>
          </a:p>
        </p:txBody>
      </p:sp>
      <p:sp>
        <p:nvSpPr>
          <p:cNvPr id="539" name="Google Shape;539;p70"/>
          <p:cNvSpPr txBox="1">
            <a:spLocks noGrp="1"/>
          </p:cNvSpPr>
          <p:nvPr>
            <p:ph type="body" idx="4"/>
          </p:nvPr>
        </p:nvSpPr>
        <p:spPr>
          <a:xfrm>
            <a:off x="3816288" y="2052934"/>
            <a:ext cx="3139213" cy="2478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040"/>
              <a:buNone/>
            </a:pPr>
            <a:r>
              <a:rPr lang="en"/>
              <a:t>	That is: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2.7 Elon Musk’s 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35 of the entire Kardashian family 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(Not including spouses)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1,146 Ariana Grande’s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635,000 4-year degrees at IUPUI</a:t>
            </a:r>
            <a:endParaRPr/>
          </a:p>
          <a:p>
            <a:pPr marL="257175" lvl="0" indent="-257175" algn="l" rtl="0">
              <a:spcBef>
                <a:spcPts val="750"/>
              </a:spcBef>
              <a:spcAft>
                <a:spcPts val="0"/>
              </a:spcAft>
              <a:buSzPts val="1040"/>
              <a:buChar char="►"/>
            </a:pPr>
            <a:r>
              <a:rPr lang="en"/>
              <a:t>2.15 billion grande cups of Starbucks coffee </a:t>
            </a:r>
            <a:endParaRPr/>
          </a:p>
          <a:p>
            <a:pPr marL="257175" lvl="0" indent="-188595" algn="l" rtl="0">
              <a:spcBef>
                <a:spcPts val="750"/>
              </a:spcBef>
              <a:spcAft>
                <a:spcPts val="0"/>
              </a:spcAft>
              <a:buSzPts val="1080"/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Midwest Precipitation and Agriculture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40" name="Google Shape;240;p3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Increased rainfall from April to June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Favorable soil moisture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Less flexibility in timing of planting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Increased soil erosion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Humidity Increases levels of mold, fungus, and toxins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Humidity aids pests against both growing crops and stored grain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Daily Maximum Temperatures have not followed upward global trend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Rain has helped cool, avoiding heat stress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Frost free season increased by 9 days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Longer growing season have helped production for some crops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Daily Minimum Temperatures increased in all seasons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Increased respiration at night hurts corn and grain production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Warm winters increase pest survival and expansion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Projected Temperature Trends and Impacts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46" name="Google Shape;246;p3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Growing season increase of… as compared to 1976-2005 under RCP 8.5 (high emission)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10 days by early century (2016-2045)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20 days by mid century (2036-2065)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1 month by late century (2070-2099)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By mid century…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Every 1 out of 10 years will have a 5-day period of 13°F warmer than last century (1976-2005)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Temperatures will stray from optimal temperatures for Corn and Soybeans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Will approach </a:t>
            </a:r>
            <a:r>
              <a:rPr lang="en" u="sng"/>
              <a:t>reproductive failure</a:t>
            </a:r>
            <a:r>
              <a:rPr lang="en"/>
              <a:t> and </a:t>
            </a:r>
            <a:r>
              <a:rPr lang="en" u="sng"/>
              <a:t>growth failure</a:t>
            </a:r>
            <a:r>
              <a:rPr lang="en"/>
              <a:t> of corn and soybeans for warmer states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Higher temperatures will cut the grain fill period short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Periodic pollination failures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Combined, means significant corn yield reductions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3" name="Google Shape;253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76949"/>
            <a:ext cx="8520601" cy="4837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Projected Precip and Humidity Impacts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59" name="Google Shape;259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Increased potential for soil erosion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Reduced flexibility for planting season workdays from waterlogged soil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Increased flooding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Increased number and intensity of fungus and plant disease outbreaks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Increased soil carbon loss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Increased soil and nutrient transport/loss, degrading surface water quality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Transitions from extreme precipitation and extreme drought will cause algal blooms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Projected crop yields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65" name="Google Shape;265;p3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Commodity Crops (Corn and Soybean)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5-25% decreased corn yields across all of midwest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Over 25% decreased soybean yields in south half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Possible increase in yield for soybeans in north half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Heat stress is the leading cause of decreased yield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Non-Commodity Crops (All other crops)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Expected to react similarly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Decreased production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Degraded market quality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Excess moisture appears to be leading cause of crop loss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Animal Agriculture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More confined than range based (Easier to mitigate)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Without adaptation, milk and egg production will decrease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acet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1581</Words>
  <Application>Microsoft Macintosh PowerPoint</Application>
  <PresentationFormat>On-screen Show (16:9)</PresentationFormat>
  <Paragraphs>236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Noto Sans Symbols</vt:lpstr>
      <vt:lpstr>Arial</vt:lpstr>
      <vt:lpstr>Trebuchet MS</vt:lpstr>
      <vt:lpstr>Simple Light</vt:lpstr>
      <vt:lpstr>Facet</vt:lpstr>
      <vt:lpstr>Midwest</vt:lpstr>
      <vt:lpstr>Overview</vt:lpstr>
      <vt:lpstr>PowerPoint Presentation</vt:lpstr>
      <vt:lpstr>The Midwest</vt:lpstr>
      <vt:lpstr>Midwest Precipitation and Agriculture</vt:lpstr>
      <vt:lpstr>Projected Temperature Trends and Impacts</vt:lpstr>
      <vt:lpstr>PowerPoint Presentation</vt:lpstr>
      <vt:lpstr>Projected Precip and Humidity Impacts</vt:lpstr>
      <vt:lpstr>Projected crop yields</vt:lpstr>
      <vt:lpstr>Adaptation</vt:lpstr>
      <vt:lpstr>Iowa STRIPS program</vt:lpstr>
      <vt:lpstr>PowerPoint Presentation</vt:lpstr>
      <vt:lpstr>Forestry</vt:lpstr>
      <vt:lpstr>Projections</vt:lpstr>
      <vt:lpstr>Diversity of Forests</vt:lpstr>
      <vt:lpstr>Impacts</vt:lpstr>
      <vt:lpstr>Adaptation and Management</vt:lpstr>
      <vt:lpstr>PowerPoint Presentation</vt:lpstr>
      <vt:lpstr>Ecosystem services</vt:lpstr>
      <vt:lpstr>Ecosystem Biodiversity at risk</vt:lpstr>
      <vt:lpstr>Restoration</vt:lpstr>
      <vt:lpstr>PowerPoint Presentation</vt:lpstr>
      <vt:lpstr>Air Quality</vt:lpstr>
      <vt:lpstr>PowerPoint Presentation</vt:lpstr>
      <vt:lpstr>Temperature</vt:lpstr>
      <vt:lpstr>Precipitation</vt:lpstr>
      <vt:lpstr>Habitat Conditions</vt:lpstr>
      <vt:lpstr>Challenges and Opportunities</vt:lpstr>
      <vt:lpstr>PowerPoint Presentation</vt:lpstr>
      <vt:lpstr>Precipitation</vt:lpstr>
      <vt:lpstr>Flooding</vt:lpstr>
      <vt:lpstr>Temperature</vt:lpstr>
      <vt:lpstr>Green Infrastructure</vt:lpstr>
      <vt:lpstr>Preservation and Restoration</vt:lpstr>
      <vt:lpstr>PowerPoint Presentation</vt:lpstr>
      <vt:lpstr>Negative Impacts Affecting Human Systems</vt:lpstr>
      <vt:lpstr>Response to Impacts</vt:lpstr>
      <vt:lpstr>Collaboratively Developing Knowledge and Adaptive Capacity</vt:lpstr>
      <vt:lpstr>Tribal Adaptation</vt:lpstr>
      <vt:lpstr>Let’s Talk Money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Midwest</dc:title>
  <cp:lastModifiedBy>LW</cp:lastModifiedBy>
  <cp:revision>2</cp:revision>
  <dcterms:modified xsi:type="dcterms:W3CDTF">2020-02-03T16:21:52Z</dcterms:modified>
</cp:coreProperties>
</file>