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40" r:id="rId1"/>
  </p:sldMasterIdLst>
  <p:notesMasterIdLst>
    <p:notesMasterId r:id="rId23"/>
  </p:notesMasterIdLst>
  <p:sldIdLst>
    <p:sldId id="256" r:id="rId2"/>
    <p:sldId id="276" r:id="rId3"/>
    <p:sldId id="274" r:id="rId4"/>
    <p:sldId id="257" r:id="rId5"/>
    <p:sldId id="258" r:id="rId6"/>
    <p:sldId id="259" r:id="rId7"/>
    <p:sldId id="260" r:id="rId8"/>
    <p:sldId id="261" r:id="rId9"/>
    <p:sldId id="278" r:id="rId10"/>
    <p:sldId id="263" r:id="rId11"/>
    <p:sldId id="281" r:id="rId12"/>
    <p:sldId id="264" r:id="rId13"/>
    <p:sldId id="280" r:id="rId14"/>
    <p:sldId id="265" r:id="rId15"/>
    <p:sldId id="279" r:id="rId16"/>
    <p:sldId id="275" r:id="rId17"/>
    <p:sldId id="266" r:id="rId18"/>
    <p:sldId id="267" r:id="rId19"/>
    <p:sldId id="268" r:id="rId20"/>
    <p:sldId id="269" r:id="rId21"/>
    <p:sldId id="272"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3"/>
    <p:restoredTop sz="91834" autoAdjust="0"/>
  </p:normalViewPr>
  <p:slideViewPr>
    <p:cSldViewPr>
      <p:cViewPr varScale="1">
        <p:scale>
          <a:sx n="119" d="100"/>
          <a:sy n="119" d="100"/>
        </p:scale>
        <p:origin x="352" y="19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E0CE13-93BC-4376-B4FC-E416D11CBA60}" type="datetimeFigureOut">
              <a:rPr lang="en-US" smtClean="0"/>
              <a:t>2/3/20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0988B22-8F83-4C04-BFEE-D872B2B2F147}" type="slidenum">
              <a:rPr lang="en-US" smtClean="0"/>
              <a:t>‹#›</a:t>
            </a:fld>
            <a:endParaRPr lang="en-US"/>
          </a:p>
        </p:txBody>
      </p:sp>
    </p:spTree>
    <p:extLst>
      <p:ext uri="{BB962C8B-B14F-4D97-AF65-F5344CB8AC3E}">
        <p14:creationId xmlns:p14="http://schemas.microsoft.com/office/powerpoint/2010/main" val="14994468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health and well-being of Americans are already affected by climate change, with the adverse health risks projected to worsen with additional climate change. Climate change affects human health by altering exposures to heat waves, floods, droughts, and other extreme events; vector-, food- and waterborne infectious diseases; changes in the quality and safety of air, food, and water; and stresses to mental health and well-being.</a:t>
            </a:r>
          </a:p>
          <a:p>
            <a:endParaRPr lang="en-US" dirty="0"/>
          </a:p>
        </p:txBody>
      </p:sp>
      <p:sp>
        <p:nvSpPr>
          <p:cNvPr id="4" name="Slide Number Placeholder 3"/>
          <p:cNvSpPr>
            <a:spLocks noGrp="1"/>
          </p:cNvSpPr>
          <p:nvPr>
            <p:ph type="sldNum" sz="quarter" idx="10"/>
          </p:nvPr>
        </p:nvSpPr>
        <p:spPr/>
        <p:txBody>
          <a:bodyPr/>
          <a:lstStyle/>
          <a:p>
            <a:fld id="{80988B22-8F83-4C04-BFEE-D872B2B2F147}" type="slidenum">
              <a:rPr lang="en-US" smtClean="0"/>
              <a:t>3</a:t>
            </a:fld>
            <a:endParaRPr lang="en-US"/>
          </a:p>
        </p:txBody>
      </p:sp>
    </p:spTree>
    <p:extLst>
      <p:ext uri="{BB962C8B-B14F-4D97-AF65-F5344CB8AC3E}">
        <p14:creationId xmlns:p14="http://schemas.microsoft.com/office/powerpoint/2010/main" val="35658457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Labor productivity in jobs with greater exposure to heat is projected to decline by 3%.</a:t>
            </a:r>
          </a:p>
          <a:p>
            <a:endParaRPr lang="en-US" dirty="0"/>
          </a:p>
        </p:txBody>
      </p:sp>
      <p:sp>
        <p:nvSpPr>
          <p:cNvPr id="4" name="Slide Number Placeholder 3"/>
          <p:cNvSpPr>
            <a:spLocks noGrp="1"/>
          </p:cNvSpPr>
          <p:nvPr>
            <p:ph type="sldNum" sz="quarter" idx="10"/>
          </p:nvPr>
        </p:nvSpPr>
        <p:spPr/>
        <p:txBody>
          <a:bodyPr/>
          <a:lstStyle/>
          <a:p>
            <a:fld id="{80988B22-8F83-4C04-BFEE-D872B2B2F147}" type="slidenum">
              <a:rPr lang="en-US" smtClean="0"/>
              <a:t>18</a:t>
            </a:fld>
            <a:endParaRPr lang="en-US"/>
          </a:p>
        </p:txBody>
      </p:sp>
    </p:spTree>
    <p:extLst>
      <p:ext uri="{BB962C8B-B14F-4D97-AF65-F5344CB8AC3E}">
        <p14:creationId xmlns:p14="http://schemas.microsoft.com/office/powerpoint/2010/main" val="4664104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like diarrhea</a:t>
            </a:r>
          </a:p>
        </p:txBody>
      </p:sp>
      <p:sp>
        <p:nvSpPr>
          <p:cNvPr id="4" name="Slide Number Placeholder 3"/>
          <p:cNvSpPr>
            <a:spLocks noGrp="1"/>
          </p:cNvSpPr>
          <p:nvPr>
            <p:ph type="sldNum" sz="quarter" idx="10"/>
          </p:nvPr>
        </p:nvSpPr>
        <p:spPr/>
        <p:txBody>
          <a:bodyPr/>
          <a:lstStyle/>
          <a:p>
            <a:fld id="{80988B22-8F83-4C04-BFEE-D872B2B2F147}" type="slidenum">
              <a:rPr lang="en-US" smtClean="0"/>
              <a:t>7</a:t>
            </a:fld>
            <a:endParaRPr lang="en-US"/>
          </a:p>
        </p:txBody>
      </p:sp>
    </p:spTree>
    <p:extLst>
      <p:ext uri="{BB962C8B-B14F-4D97-AF65-F5344CB8AC3E}">
        <p14:creationId xmlns:p14="http://schemas.microsoft.com/office/powerpoint/2010/main" val="3780435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People and communities are differentially exposed to hazards and disproportionately affected by climate-related health risks. Populations experiencing greater health risks include children, the</a:t>
            </a:r>
            <a:r>
              <a:rPr lang="en-US" baseline="0" dirty="0"/>
              <a:t> elderly</a:t>
            </a:r>
            <a:r>
              <a:rPr lang="en-US" dirty="0"/>
              <a:t>, low-income communities, and some communities of color.</a:t>
            </a:r>
          </a:p>
          <a:p>
            <a:endParaRPr lang="en-US" dirty="0"/>
          </a:p>
        </p:txBody>
      </p:sp>
      <p:sp>
        <p:nvSpPr>
          <p:cNvPr id="4" name="Slide Number Placeholder 3"/>
          <p:cNvSpPr>
            <a:spLocks noGrp="1"/>
          </p:cNvSpPr>
          <p:nvPr>
            <p:ph type="sldNum" sz="quarter" idx="10"/>
          </p:nvPr>
        </p:nvSpPr>
        <p:spPr/>
        <p:txBody>
          <a:bodyPr/>
          <a:lstStyle/>
          <a:p>
            <a:fld id="{80988B22-8F83-4C04-BFEE-D872B2B2F147}" type="slidenum">
              <a:rPr lang="en-US" smtClean="0"/>
              <a:t>9</a:t>
            </a:fld>
            <a:endParaRPr lang="en-US"/>
          </a:p>
        </p:txBody>
      </p:sp>
    </p:spTree>
    <p:extLst>
      <p:ext uri="{BB962C8B-B14F-4D97-AF65-F5344CB8AC3E}">
        <p14:creationId xmlns:p14="http://schemas.microsoft.com/office/powerpoint/2010/main" val="13105034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who lost their homes or kin due to extreme storms.</a:t>
            </a:r>
          </a:p>
          <a:p>
            <a:endParaRPr lang="en-US" dirty="0"/>
          </a:p>
        </p:txBody>
      </p:sp>
      <p:sp>
        <p:nvSpPr>
          <p:cNvPr id="4" name="Slide Number Placeholder 3"/>
          <p:cNvSpPr>
            <a:spLocks noGrp="1"/>
          </p:cNvSpPr>
          <p:nvPr>
            <p:ph type="sldNum" sz="quarter" idx="10"/>
          </p:nvPr>
        </p:nvSpPr>
        <p:spPr/>
        <p:txBody>
          <a:bodyPr/>
          <a:lstStyle/>
          <a:p>
            <a:fld id="{80988B22-8F83-4C04-BFEE-D872B2B2F147}" type="slidenum">
              <a:rPr lang="en-US" smtClean="0"/>
              <a:t>10</a:t>
            </a:fld>
            <a:endParaRPr lang="en-US"/>
          </a:p>
        </p:txBody>
      </p:sp>
    </p:spTree>
    <p:extLst>
      <p:ext uri="{BB962C8B-B14F-4D97-AF65-F5344CB8AC3E}">
        <p14:creationId xmlns:p14="http://schemas.microsoft.com/office/powerpoint/2010/main" val="30222258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Resilience can</a:t>
            </a:r>
            <a:r>
              <a:rPr lang="en-US" baseline="0" dirty="0"/>
              <a:t> be achieved after estimating the projections of climate change-related  incidences of adverse health outcomes, associated treatment costs, and health disparities. Making these estimated projections can enable communities to understand the probable climate-related risks in the socially marginalized and poor populations. </a:t>
            </a:r>
            <a:endParaRPr lang="en-US" dirty="0"/>
          </a:p>
        </p:txBody>
      </p:sp>
      <p:sp>
        <p:nvSpPr>
          <p:cNvPr id="4" name="Slide Number Placeholder 3"/>
          <p:cNvSpPr>
            <a:spLocks noGrp="1"/>
          </p:cNvSpPr>
          <p:nvPr>
            <p:ph type="sldNum" sz="quarter" idx="10"/>
          </p:nvPr>
        </p:nvSpPr>
        <p:spPr/>
        <p:txBody>
          <a:bodyPr/>
          <a:lstStyle/>
          <a:p>
            <a:fld id="{80988B22-8F83-4C04-BFEE-D872B2B2F147}" type="slidenum">
              <a:rPr lang="en-US" smtClean="0"/>
              <a:t>12</a:t>
            </a:fld>
            <a:endParaRPr lang="en-US"/>
          </a:p>
        </p:txBody>
      </p:sp>
    </p:spTree>
    <p:extLst>
      <p:ext uri="{BB962C8B-B14F-4D97-AF65-F5344CB8AC3E}">
        <p14:creationId xmlns:p14="http://schemas.microsoft.com/office/powerpoint/2010/main" val="35644566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0988B22-8F83-4C04-BFEE-D872B2B2F147}" type="slidenum">
              <a:rPr lang="en-US" smtClean="0"/>
              <a:t>13</a:t>
            </a:fld>
            <a:endParaRPr lang="en-US"/>
          </a:p>
        </p:txBody>
      </p:sp>
    </p:spTree>
    <p:extLst>
      <p:ext uri="{BB962C8B-B14F-4D97-AF65-F5344CB8AC3E}">
        <p14:creationId xmlns:p14="http://schemas.microsoft.com/office/powerpoint/2010/main" val="31621485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 hospitals could save $15 billion over 10</a:t>
            </a:r>
            <a:r>
              <a:rPr lang="en-US" baseline="0" dirty="0"/>
              <a:t> </a:t>
            </a:r>
            <a:r>
              <a:rPr lang="en-US" dirty="0"/>
              <a:t>years by adopting basic energy efficiency and waste-reduction measures. Enhanced</a:t>
            </a:r>
            <a:r>
              <a:rPr lang="en-US" baseline="0" dirty="0"/>
              <a:t> </a:t>
            </a:r>
            <a:r>
              <a:rPr lang="en-US" dirty="0"/>
              <a:t>hospitals’ resilience in the face of interruptions to the</a:t>
            </a:r>
            <a:r>
              <a:rPr lang="en-US" baseline="0" dirty="0"/>
              <a:t> </a:t>
            </a:r>
            <a:r>
              <a:rPr lang="en-US" dirty="0"/>
              <a:t>power grid while reducing costs and emissions in normal operations.</a:t>
            </a:r>
          </a:p>
        </p:txBody>
      </p:sp>
      <p:sp>
        <p:nvSpPr>
          <p:cNvPr id="4" name="Slide Number Placeholder 3"/>
          <p:cNvSpPr>
            <a:spLocks noGrp="1"/>
          </p:cNvSpPr>
          <p:nvPr>
            <p:ph type="sldNum" sz="quarter" idx="10"/>
          </p:nvPr>
        </p:nvSpPr>
        <p:spPr/>
        <p:txBody>
          <a:bodyPr/>
          <a:lstStyle/>
          <a:p>
            <a:fld id="{80988B22-8F83-4C04-BFEE-D872B2B2F147}" type="slidenum">
              <a:rPr lang="en-US" smtClean="0"/>
              <a:t>15</a:t>
            </a:fld>
            <a:endParaRPr lang="en-US"/>
          </a:p>
        </p:txBody>
      </p:sp>
    </p:spTree>
    <p:extLst>
      <p:ext uri="{BB962C8B-B14F-4D97-AF65-F5344CB8AC3E}">
        <p14:creationId xmlns:p14="http://schemas.microsoft.com/office/powerpoint/2010/main" val="34319189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Reducing greenhouse gas emissions would benefit the health of Americans in the near and long term in terms of</a:t>
            </a:r>
          </a:p>
        </p:txBody>
      </p:sp>
      <p:sp>
        <p:nvSpPr>
          <p:cNvPr id="4" name="Slide Number Placeholder 3"/>
          <p:cNvSpPr>
            <a:spLocks noGrp="1"/>
          </p:cNvSpPr>
          <p:nvPr>
            <p:ph type="sldNum" sz="quarter" idx="10"/>
          </p:nvPr>
        </p:nvSpPr>
        <p:spPr/>
        <p:txBody>
          <a:bodyPr/>
          <a:lstStyle/>
          <a:p>
            <a:fld id="{80988B22-8F83-4C04-BFEE-D872B2B2F147}" type="slidenum">
              <a:rPr lang="en-US" smtClean="0"/>
              <a:t>16</a:t>
            </a:fld>
            <a:endParaRPr lang="en-US"/>
          </a:p>
        </p:txBody>
      </p:sp>
    </p:spTree>
    <p:extLst>
      <p:ext uri="{BB962C8B-B14F-4D97-AF65-F5344CB8AC3E}">
        <p14:creationId xmlns:p14="http://schemas.microsoft.com/office/powerpoint/2010/main" val="23967785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Data were not available for the U.S. Caribbean, Alaska, and Hawaii and the U.S.-Affiliated Pacific Islands regions.</a:t>
            </a:r>
          </a:p>
          <a:p>
            <a:endParaRPr lang="en-US" dirty="0"/>
          </a:p>
        </p:txBody>
      </p:sp>
      <p:sp>
        <p:nvSpPr>
          <p:cNvPr id="4" name="Slide Number Placeholder 3"/>
          <p:cNvSpPr>
            <a:spLocks noGrp="1"/>
          </p:cNvSpPr>
          <p:nvPr>
            <p:ph type="sldNum" sz="quarter" idx="10"/>
          </p:nvPr>
        </p:nvSpPr>
        <p:spPr/>
        <p:txBody>
          <a:bodyPr/>
          <a:lstStyle/>
          <a:p>
            <a:fld id="{80988B22-8F83-4C04-BFEE-D872B2B2F147}" type="slidenum">
              <a:rPr lang="en-US" smtClean="0"/>
              <a:t>17</a:t>
            </a:fld>
            <a:endParaRPr lang="en-US"/>
          </a:p>
        </p:txBody>
      </p:sp>
    </p:spTree>
    <p:extLst>
      <p:ext uri="{BB962C8B-B14F-4D97-AF65-F5344CB8AC3E}">
        <p14:creationId xmlns:p14="http://schemas.microsoft.com/office/powerpoint/2010/main" val="38442756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a:t>Click to edit Master title style</a:t>
            </a:r>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6705600" y="4206240"/>
            <a:ext cx="960120" cy="457200"/>
          </a:xfrm>
        </p:spPr>
        <p:txBody>
          <a:bodyPr/>
          <a:lstStyle/>
          <a:p>
            <a:fld id="{0E17D699-948F-4EE6-9145-5BA3AC80F4D2}" type="datetimeFigureOut">
              <a:rPr lang="en-US" smtClean="0"/>
              <a:t>2/3/20</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7A497929-F598-4A3D-A4C5-D80F021D493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E17D699-948F-4EE6-9145-5BA3AC80F4D2}" type="datetimeFigureOut">
              <a:rPr lang="en-US" smtClean="0"/>
              <a:t>2/3/20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497929-F598-4A3D-A4C5-D80F021D493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E17D699-948F-4EE6-9145-5BA3AC80F4D2}" type="datetimeFigureOut">
              <a:rPr lang="en-US" smtClean="0"/>
              <a:t>2/3/20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497929-F598-4A3D-A4C5-D80F021D493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E17D699-948F-4EE6-9145-5BA3AC80F4D2}" type="datetimeFigureOut">
              <a:rPr lang="en-US" smtClean="0"/>
              <a:t>2/3/20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497929-F598-4A3D-A4C5-D80F021D493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a:t>Click to edit Master title style</a:t>
            </a:r>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0E17D699-948F-4EE6-9145-5BA3AC80F4D2}" type="datetimeFigureOut">
              <a:rPr lang="en-US" smtClean="0"/>
              <a:t>2/3/20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497929-F598-4A3D-A4C5-D80F021D493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0E17D699-948F-4EE6-9145-5BA3AC80F4D2}" type="datetimeFigureOut">
              <a:rPr lang="en-US" smtClean="0"/>
              <a:t>2/3/20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497929-F598-4A3D-A4C5-D80F021D493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a:t>Click to edit Master title style</a:t>
            </a:r>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6" name="Date Placeholder 25"/>
          <p:cNvSpPr>
            <a:spLocks noGrp="1"/>
          </p:cNvSpPr>
          <p:nvPr>
            <p:ph type="dt" sz="half" idx="10"/>
          </p:nvPr>
        </p:nvSpPr>
        <p:spPr/>
        <p:txBody>
          <a:bodyPr rtlCol="0"/>
          <a:lstStyle/>
          <a:p>
            <a:fld id="{0E17D699-948F-4EE6-9145-5BA3AC80F4D2}" type="datetimeFigureOut">
              <a:rPr lang="en-US" smtClean="0"/>
              <a:t>2/3/20</a:t>
            </a:fld>
            <a:endParaRPr lang="en-US"/>
          </a:p>
        </p:txBody>
      </p:sp>
      <p:sp>
        <p:nvSpPr>
          <p:cNvPr id="27" name="Slide Number Placeholder 26"/>
          <p:cNvSpPr>
            <a:spLocks noGrp="1"/>
          </p:cNvSpPr>
          <p:nvPr>
            <p:ph type="sldNum" sz="quarter" idx="11"/>
          </p:nvPr>
        </p:nvSpPr>
        <p:spPr/>
        <p:txBody>
          <a:bodyPr rtlCol="0"/>
          <a:lstStyle/>
          <a:p>
            <a:fld id="{7A497929-F598-4A3D-A4C5-D80F021D493D}" type="slidenum">
              <a:rPr lang="en-US" smtClean="0"/>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a:t>Click to edit Master title style</a:t>
            </a:r>
          </a:p>
        </p:txBody>
      </p:sp>
      <p:sp>
        <p:nvSpPr>
          <p:cNvPr id="3" name="Date Placeholder 2"/>
          <p:cNvSpPr>
            <a:spLocks noGrp="1"/>
          </p:cNvSpPr>
          <p:nvPr>
            <p:ph type="dt" sz="half" idx="10"/>
          </p:nvPr>
        </p:nvSpPr>
        <p:spPr>
          <a:xfrm>
            <a:off x="6583680" y="612648"/>
            <a:ext cx="957264" cy="457200"/>
          </a:xfrm>
        </p:spPr>
        <p:txBody>
          <a:bodyPr/>
          <a:lstStyle/>
          <a:p>
            <a:fld id="{0E17D699-948F-4EE6-9145-5BA3AC80F4D2}" type="datetimeFigureOut">
              <a:rPr lang="en-US" smtClean="0"/>
              <a:t>2/3/20</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7A497929-F598-4A3D-A4C5-D80F021D493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17D699-948F-4EE6-9145-5BA3AC80F4D2}" type="datetimeFigureOut">
              <a:rPr lang="en-US" smtClean="0"/>
              <a:t>2/3/20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A497929-F598-4A3D-A4C5-D80F021D493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a:t>Click to edit Master title style</a:t>
            </a:r>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0E17D699-948F-4EE6-9145-5BA3AC80F4D2}" type="datetimeFigureOut">
              <a:rPr lang="en-US" smtClean="0"/>
              <a:t>2/3/20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497929-F598-4A3D-A4C5-D80F021D493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a:t>Click to edit Master title style</a:t>
            </a:r>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0E17D699-948F-4EE6-9145-5BA3AC80F4D2}" type="datetimeFigureOut">
              <a:rPr lang="en-US" smtClean="0"/>
              <a:t>2/3/20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497929-F598-4A3D-A4C5-D80F021D493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0E17D699-948F-4EE6-9145-5BA3AC80F4D2}" type="datetimeFigureOut">
              <a:rPr lang="en-US" smtClean="0"/>
              <a:t>2/3/20</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7A497929-F598-4A3D-A4C5-D80F021D493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4141" r:id="rId1"/>
    <p:sldLayoutId id="2147484142" r:id="rId2"/>
    <p:sldLayoutId id="2147484143" r:id="rId3"/>
    <p:sldLayoutId id="2147484144" r:id="rId4"/>
    <p:sldLayoutId id="2147484145" r:id="rId5"/>
    <p:sldLayoutId id="2147484146" r:id="rId6"/>
    <p:sldLayoutId id="2147484147" r:id="rId7"/>
    <p:sldLayoutId id="2147484148" r:id="rId8"/>
    <p:sldLayoutId id="2147484149" r:id="rId9"/>
    <p:sldLayoutId id="2147484150" r:id="rId10"/>
    <p:sldLayoutId id="214748415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br>
              <a:rPr lang="en-US" dirty="0"/>
            </a:br>
            <a:r>
              <a:rPr lang="en-US" dirty="0"/>
              <a:t>Human Health</a:t>
            </a:r>
          </a:p>
        </p:txBody>
      </p:sp>
      <p:pic>
        <p:nvPicPr>
          <p:cNvPr id="1027"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2517032"/>
            <a:ext cx="8229600" cy="37892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11716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6400" y="1143000"/>
            <a:ext cx="3383280" cy="877824"/>
          </a:xfr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r>
              <a:rPr lang="en-US" dirty="0"/>
              <a:t>Mental Health </a:t>
            </a:r>
          </a:p>
        </p:txBody>
      </p:sp>
      <p:sp>
        <p:nvSpPr>
          <p:cNvPr id="5" name="Text Placeholder 4"/>
          <p:cNvSpPr>
            <a:spLocks noGrp="1"/>
          </p:cNvSpPr>
          <p:nvPr>
            <p:ph type="body" idx="2"/>
          </p:nvPr>
        </p:nvSpPr>
        <p:spPr>
          <a:xfrm>
            <a:off x="5486400" y="1981200"/>
            <a:ext cx="3383280" cy="4617720"/>
          </a:xfrm>
        </p:spPr>
        <p:style>
          <a:lnRef idx="2">
            <a:schemeClr val="accent5"/>
          </a:lnRef>
          <a:fillRef idx="1">
            <a:schemeClr val="lt1"/>
          </a:fillRef>
          <a:effectRef idx="0">
            <a:schemeClr val="accent5"/>
          </a:effectRef>
          <a:fontRef idx="minor">
            <a:schemeClr val="dk1"/>
          </a:fontRef>
        </p:style>
        <p:txBody>
          <a:bodyPr>
            <a:normAutofit fontScale="92500" lnSpcReduction="20000"/>
          </a:bodyPr>
          <a:lstStyle/>
          <a:p>
            <a:pPr marL="285750" indent="-285750">
              <a:buFont typeface="Arial" panose="020B0604020202020204" pitchFamily="34" charset="0"/>
              <a:buChar char="•"/>
            </a:pPr>
            <a:r>
              <a:rPr lang="en-US" dirty="0"/>
              <a:t>Children are highly susceptible to depression or anxiety after extreme  weather events.</a:t>
            </a:r>
          </a:p>
          <a:p>
            <a:pPr marL="285750" indent="-285750">
              <a:buFont typeface="Arial" panose="020B0604020202020204" pitchFamily="34" charset="0"/>
              <a:buChar char="•"/>
            </a:pPr>
            <a:r>
              <a:rPr lang="en-US" dirty="0"/>
              <a:t>Heat waves can invoke aggressive behaviors, even become hostile.</a:t>
            </a:r>
          </a:p>
          <a:p>
            <a:pPr marL="285750" indent="-285750">
              <a:buFont typeface="Arial" panose="020B0604020202020204" pitchFamily="34" charset="0"/>
              <a:buChar char="•"/>
            </a:pPr>
            <a:r>
              <a:rPr lang="en-US" dirty="0"/>
              <a:t>Low-income communities living in poor environmental conditions are less resilient to health impacts of climate change.</a:t>
            </a:r>
          </a:p>
          <a:p>
            <a:pPr marL="285750" indent="-285750">
              <a:buFont typeface="Arial" panose="020B0604020202020204" pitchFamily="34" charset="0"/>
              <a:buChar char="•"/>
            </a:pPr>
            <a:r>
              <a:rPr lang="en-US" dirty="0"/>
              <a:t>People who are often excluded in planning processes, are highly sensitive, and more exposed to the environment, are vulnerable to climate-related hazards.</a:t>
            </a:r>
          </a:p>
          <a:p>
            <a:pPr marL="285750" indent="-285750">
              <a:buFont typeface="Arial" panose="020B0604020202020204" pitchFamily="34" charset="0"/>
              <a:buChar char="•"/>
            </a:pPr>
            <a:r>
              <a:rPr lang="en-US" dirty="0"/>
              <a:t>Poor, isolated communities have less access to information, resources, institutions, and other factors to prepare for health risks of climate change.</a:t>
            </a:r>
          </a:p>
          <a:p>
            <a:pPr marL="285750" indent="-285750">
              <a:buFont typeface="Arial" panose="020B0604020202020204" pitchFamily="34" charset="0"/>
              <a:buChar char="•"/>
            </a:pPr>
            <a:r>
              <a:rPr lang="en-US" dirty="0"/>
              <a:t>Health conditions of tribal communities are  expected to worsen due to climate change effects.</a:t>
            </a:r>
          </a:p>
          <a:p>
            <a:endParaRPr lang="en-US" dirty="0"/>
          </a:p>
          <a:p>
            <a:endParaRPr lang="en-US" dirty="0"/>
          </a:p>
          <a:p>
            <a:r>
              <a:rPr lang="en-US" dirty="0"/>
              <a:t>  </a:t>
            </a:r>
          </a:p>
        </p:txBody>
      </p:sp>
      <p:pic>
        <p:nvPicPr>
          <p:cNvPr id="3074" name="Picture 2"/>
          <p:cNvPicPr>
            <a:picLocks noGrp="1" noChangeAspect="1" noChangeArrowheads="1"/>
          </p:cNvPicPr>
          <p:nvPr>
            <p:ph sz="half" idx="1"/>
          </p:nvPr>
        </p:nvPicPr>
        <p:blipFill rotWithShape="1">
          <a:blip r:embed="rId3" cstate="print">
            <a:extLst>
              <a:ext uri="{28A0092B-C50C-407E-A947-70E740481C1C}">
                <a14:useLocalDpi xmlns:a14="http://schemas.microsoft.com/office/drawing/2010/main" val="0"/>
              </a:ext>
            </a:extLst>
          </a:blip>
          <a:srcRect l="4252" r="4323"/>
          <a:stretch/>
        </p:blipFill>
        <p:spPr bwMode="auto">
          <a:xfrm>
            <a:off x="145062" y="1524000"/>
            <a:ext cx="5196276" cy="3383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381000" y="5257800"/>
            <a:ext cx="4724400" cy="923330"/>
          </a:xfrm>
          <a:prstGeom prst="rect">
            <a:avLst/>
          </a:prstGeom>
          <a:noFill/>
        </p:spPr>
        <p:txBody>
          <a:bodyPr wrap="square" rtlCol="0">
            <a:spAutoFit/>
          </a:bodyPr>
          <a:lstStyle/>
          <a:p>
            <a:r>
              <a:rPr lang="en-US" dirty="0"/>
              <a:t>Fig. 14.2: White text shows the risks faced by communities. Dark text shows ways to reduce those risks. </a:t>
            </a:r>
          </a:p>
        </p:txBody>
      </p:sp>
    </p:spTree>
    <p:extLst>
      <p:ext uri="{BB962C8B-B14F-4D97-AF65-F5344CB8AC3E}">
        <p14:creationId xmlns:p14="http://schemas.microsoft.com/office/powerpoint/2010/main" val="5911363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Vulnerable Populations </a:t>
            </a:r>
          </a:p>
        </p:txBody>
      </p:sp>
      <p:sp>
        <p:nvSpPr>
          <p:cNvPr id="9" name="Content Placeholder 8"/>
          <p:cNvSpPr>
            <a:spLocks noGrp="1"/>
          </p:cNvSpPr>
          <p:nvPr>
            <p:ph sz="half" idx="1"/>
          </p:nvPr>
        </p:nvSpPr>
        <p:spPr/>
        <p:txBody>
          <a:bodyPr>
            <a:normAutofit/>
          </a:bodyPr>
          <a:lstStyle/>
          <a:p>
            <a:r>
              <a:rPr lang="en-US" dirty="0"/>
              <a:t>Poor people in high-income regions </a:t>
            </a:r>
          </a:p>
          <a:p>
            <a:r>
              <a:rPr lang="en-US" dirty="0"/>
              <a:t>Minority groups</a:t>
            </a:r>
          </a:p>
          <a:p>
            <a:r>
              <a:rPr lang="en-US" dirty="0"/>
              <a:t>Women (and pregnant)</a:t>
            </a:r>
          </a:p>
          <a:p>
            <a:r>
              <a:rPr lang="en-US" dirty="0"/>
              <a:t>Children under the age of 5</a:t>
            </a:r>
          </a:p>
          <a:p>
            <a:r>
              <a:rPr lang="en-US" dirty="0"/>
              <a:t>The disabled </a:t>
            </a:r>
          </a:p>
          <a:p>
            <a:r>
              <a:rPr lang="en-US" dirty="0"/>
              <a:t>Socially isolated</a:t>
            </a:r>
          </a:p>
          <a:p>
            <a:r>
              <a:rPr lang="en-US" dirty="0"/>
              <a:t>Poor health status</a:t>
            </a:r>
          </a:p>
          <a:p>
            <a:r>
              <a:rPr lang="en-US" dirty="0"/>
              <a:t>Indigenous people </a:t>
            </a:r>
          </a:p>
          <a:p>
            <a:r>
              <a:rPr lang="en-US" dirty="0"/>
              <a:t>Elderly</a:t>
            </a:r>
          </a:p>
          <a:p>
            <a:r>
              <a:rPr lang="en-US" dirty="0"/>
              <a:t>Outdoor workers</a:t>
            </a:r>
          </a:p>
          <a:p>
            <a:r>
              <a:rPr lang="en-US" dirty="0"/>
              <a:t>People displaced due to  extreme weather and climate</a:t>
            </a:r>
          </a:p>
          <a:p>
            <a:endParaRPr lang="en-US" dirty="0"/>
          </a:p>
        </p:txBody>
      </p:sp>
      <p:sp>
        <p:nvSpPr>
          <p:cNvPr id="10" name="Content Placeholder 9"/>
          <p:cNvSpPr>
            <a:spLocks noGrp="1"/>
          </p:cNvSpPr>
          <p:nvPr>
            <p:ph sz="half" idx="2"/>
          </p:nvPr>
        </p:nvSpPr>
        <p:spPr/>
        <p:txBody>
          <a:bodyPr>
            <a:normAutofit/>
          </a:bodyPr>
          <a:lstStyle/>
          <a:p>
            <a:r>
              <a:rPr lang="en-US" dirty="0"/>
              <a:t>Low-income residents that lack a social network</a:t>
            </a:r>
          </a:p>
          <a:p>
            <a:r>
              <a:rPr lang="en-US" dirty="0"/>
              <a:t>Poorly planned communities</a:t>
            </a:r>
          </a:p>
          <a:p>
            <a:r>
              <a:rPr lang="en-US" dirty="0"/>
              <a:t>Communities disproportionately burdened by poor environmental quality </a:t>
            </a:r>
          </a:p>
          <a:p>
            <a:r>
              <a:rPr lang="en-US" dirty="0"/>
              <a:t>The disenfranchised</a:t>
            </a:r>
          </a:p>
          <a:p>
            <a:r>
              <a:rPr lang="en-US" dirty="0"/>
              <a:t>Those with less access to healthcare </a:t>
            </a:r>
          </a:p>
          <a:p>
            <a:r>
              <a:rPr lang="en-US" dirty="0"/>
              <a:t>Those with limited financial resources to rebound from disasters</a:t>
            </a:r>
          </a:p>
          <a:p>
            <a:endParaRPr lang="en-US" dirty="0"/>
          </a:p>
        </p:txBody>
      </p:sp>
    </p:spTree>
    <p:extLst>
      <p:ext uri="{BB962C8B-B14F-4D97-AF65-F5344CB8AC3E}">
        <p14:creationId xmlns:p14="http://schemas.microsoft.com/office/powerpoint/2010/main" val="27221973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Building Resilient Communities</a:t>
            </a:r>
          </a:p>
        </p:txBody>
      </p:sp>
      <p:sp>
        <p:nvSpPr>
          <p:cNvPr id="3" name="Content Placeholder 2"/>
          <p:cNvSpPr>
            <a:spLocks noGrp="1"/>
          </p:cNvSpPr>
          <p:nvPr>
            <p:ph idx="1"/>
          </p:nvPr>
        </p:nvSpPr>
        <p:spPr/>
        <p:txBody>
          <a:bodyPr>
            <a:normAutofit fontScale="85000" lnSpcReduction="20000"/>
          </a:bodyPr>
          <a:lstStyle/>
          <a:p>
            <a:r>
              <a:rPr lang="en-US" dirty="0"/>
              <a:t>“Resilience is enhanced by community-driven planning processes where residents of vulnerable and impacted communities define for themselves the complex climate challenges they face and the climate solutions most relevant to their unique vulnerabilities.”</a:t>
            </a:r>
          </a:p>
          <a:p>
            <a:r>
              <a:rPr lang="en-US" dirty="0"/>
              <a:t>Effective educational campaigns can promote protective measures to society</a:t>
            </a:r>
          </a:p>
          <a:p>
            <a:pPr lvl="1"/>
            <a:r>
              <a:rPr lang="en-US" dirty="0"/>
              <a:t>Example: restoring marshes and dunes to reduce surge flooding for increasing resilience</a:t>
            </a:r>
          </a:p>
          <a:p>
            <a:r>
              <a:rPr lang="en-US" dirty="0"/>
              <a:t>Resilience can be improved by</a:t>
            </a:r>
          </a:p>
          <a:p>
            <a:pPr lvl="1"/>
            <a:r>
              <a:rPr lang="en-US" dirty="0"/>
              <a:t>Institutional preparedness </a:t>
            </a:r>
          </a:p>
          <a:p>
            <a:pPr lvl="1"/>
            <a:r>
              <a:rPr lang="en-US" dirty="0"/>
              <a:t>Acknowledging residential mobility instances</a:t>
            </a:r>
          </a:p>
          <a:p>
            <a:pPr lvl="1"/>
            <a:r>
              <a:rPr lang="en-US" dirty="0"/>
              <a:t>Support of social networks</a:t>
            </a:r>
          </a:p>
          <a:p>
            <a:pPr lvl="1"/>
            <a:r>
              <a:rPr lang="en-US" dirty="0"/>
              <a:t>Implementing adaptation protocols</a:t>
            </a:r>
          </a:p>
        </p:txBody>
      </p:sp>
    </p:spTree>
    <p:extLst>
      <p:ext uri="{BB962C8B-B14F-4D97-AF65-F5344CB8AC3E}">
        <p14:creationId xmlns:p14="http://schemas.microsoft.com/office/powerpoint/2010/main" val="3287790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Message 3</a:t>
            </a:r>
          </a:p>
        </p:txBody>
      </p:sp>
      <p:sp>
        <p:nvSpPr>
          <p:cNvPr id="3" name="Content Placeholder 2"/>
          <p:cNvSpPr>
            <a:spLocks noGrp="1"/>
          </p:cNvSpPr>
          <p:nvPr>
            <p:ph idx="1"/>
          </p:nvPr>
        </p:nvSpPr>
        <p:spPr/>
        <p:txBody>
          <a:bodyPr>
            <a:normAutofit lnSpcReduction="10000"/>
          </a:bodyPr>
          <a:lstStyle/>
          <a:p>
            <a:r>
              <a:rPr lang="en-US" dirty="0"/>
              <a:t>Adaptation reduces risks and improves health.</a:t>
            </a:r>
          </a:p>
          <a:p>
            <a:pPr lvl="1"/>
            <a:r>
              <a:rPr lang="en-US" dirty="0"/>
              <a:t>“Adaptive programs reduce climate-change health outcomes and disruptions in healthcare services.”</a:t>
            </a:r>
          </a:p>
          <a:p>
            <a:r>
              <a:rPr lang="en-US" dirty="0"/>
              <a:t>State level adaptations</a:t>
            </a:r>
          </a:p>
          <a:p>
            <a:pPr lvl="1"/>
            <a:r>
              <a:rPr lang="en-US" dirty="0"/>
              <a:t>Conducting vulnerability and adaptation assessments </a:t>
            </a:r>
          </a:p>
          <a:p>
            <a:pPr lvl="1"/>
            <a:r>
              <a:rPr lang="en-US" dirty="0"/>
              <a:t>Developing comprehensive response plans (for example, extreme heat)</a:t>
            </a:r>
          </a:p>
          <a:p>
            <a:pPr lvl="1"/>
            <a:r>
              <a:rPr lang="en-US" dirty="0"/>
              <a:t>Climate-proofing healthcare infrastructure</a:t>
            </a:r>
          </a:p>
          <a:p>
            <a:pPr lvl="1"/>
            <a:r>
              <a:rPr lang="en-US" dirty="0"/>
              <a:t>Implementing integrated surveillance of climate-sensitive infectious disease</a:t>
            </a:r>
          </a:p>
        </p:txBody>
      </p:sp>
    </p:spTree>
    <p:extLst>
      <p:ext uri="{BB962C8B-B14F-4D97-AF65-F5344CB8AC3E}">
        <p14:creationId xmlns:p14="http://schemas.microsoft.com/office/powerpoint/2010/main" val="30920210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Adapting to the Health Risks of</a:t>
            </a:r>
            <a:br>
              <a:rPr lang="en-US" dirty="0"/>
            </a:br>
            <a:r>
              <a:rPr lang="en-US" dirty="0"/>
              <a:t>Climate Change</a:t>
            </a:r>
          </a:p>
        </p:txBody>
      </p:sp>
      <p:sp>
        <p:nvSpPr>
          <p:cNvPr id="3" name="Content Placeholder 2"/>
          <p:cNvSpPr>
            <a:spLocks noGrp="1"/>
          </p:cNvSpPr>
          <p:nvPr>
            <p:ph idx="1"/>
          </p:nvPr>
        </p:nvSpPr>
        <p:spPr/>
        <p:txBody>
          <a:bodyPr>
            <a:normAutofit fontScale="92500" lnSpcReduction="20000"/>
          </a:bodyPr>
          <a:lstStyle/>
          <a:p>
            <a:r>
              <a:rPr lang="en-US" dirty="0"/>
              <a:t>Local efforts include:</a:t>
            </a:r>
          </a:p>
          <a:p>
            <a:pPr lvl="1"/>
            <a:r>
              <a:rPr lang="en-US" dirty="0"/>
              <a:t>Updating urban designs with cool roofs, tree shades, green walkways, etc. </a:t>
            </a:r>
          </a:p>
          <a:p>
            <a:pPr lvl="1"/>
            <a:r>
              <a:rPr lang="en-US" dirty="0"/>
              <a:t>Improving water management via desalination plants or watershed protection</a:t>
            </a:r>
          </a:p>
          <a:p>
            <a:r>
              <a:rPr lang="en-US" dirty="0"/>
              <a:t>Heat-related fatalities can be avoided via protective measures such as early heat wave warnings, air conditioning, cooling shelters, and green space in the neighborhood. Durable power grids to avoid power outage.  </a:t>
            </a:r>
          </a:p>
          <a:p>
            <a:r>
              <a:rPr lang="en-US" dirty="0"/>
              <a:t>Early warning and response systems can prevent deaths by providing information on changes in weather and implement control programs. </a:t>
            </a:r>
          </a:p>
        </p:txBody>
      </p:sp>
    </p:spTree>
    <p:extLst>
      <p:ext uri="{BB962C8B-B14F-4D97-AF65-F5344CB8AC3E}">
        <p14:creationId xmlns:p14="http://schemas.microsoft.com/office/powerpoint/2010/main" val="4975001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Healthcare and Hospital Risks</a:t>
            </a:r>
          </a:p>
        </p:txBody>
      </p:sp>
      <p:pic>
        <p:nvPicPr>
          <p:cNvPr id="2051" name="Picture 3"/>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2438400" y="2133600"/>
            <a:ext cx="4324350" cy="4324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77773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Message 4</a:t>
            </a:r>
          </a:p>
        </p:txBody>
      </p:sp>
      <p:sp>
        <p:nvSpPr>
          <p:cNvPr id="3" name="Content Placeholder 2"/>
          <p:cNvSpPr>
            <a:spLocks noGrp="1"/>
          </p:cNvSpPr>
          <p:nvPr>
            <p:ph sz="half" idx="1"/>
          </p:nvPr>
        </p:nvSpPr>
        <p:spPr/>
        <p:txBody>
          <a:bodyPr>
            <a:normAutofit/>
          </a:bodyPr>
          <a:lstStyle/>
          <a:p>
            <a:r>
              <a:rPr lang="en-US" dirty="0"/>
              <a:t>“Reducing greenhouse gas emissions would benefit the health of Americans in the near and long term in terms of”</a:t>
            </a:r>
          </a:p>
          <a:p>
            <a:pPr lvl="1"/>
            <a:r>
              <a:rPr lang="en-US" dirty="0"/>
              <a:t>Air quality </a:t>
            </a:r>
          </a:p>
          <a:p>
            <a:pPr lvl="1"/>
            <a:r>
              <a:rPr lang="en-US" dirty="0"/>
              <a:t>Extreme temperatures </a:t>
            </a:r>
          </a:p>
          <a:p>
            <a:pPr lvl="1"/>
            <a:r>
              <a:rPr lang="en-US" dirty="0"/>
              <a:t>Vector borne diseases </a:t>
            </a:r>
          </a:p>
          <a:p>
            <a:pPr lvl="1"/>
            <a:r>
              <a:rPr lang="en-US" dirty="0"/>
              <a:t>Healthcare costs</a:t>
            </a:r>
          </a:p>
        </p:txBody>
      </p:sp>
      <p:sp>
        <p:nvSpPr>
          <p:cNvPr id="4" name="Content Placeholder 3"/>
          <p:cNvSpPr>
            <a:spLocks noGrp="1"/>
          </p:cNvSpPr>
          <p:nvPr>
            <p:ph sz="half" idx="2"/>
          </p:nvPr>
        </p:nvSpPr>
        <p:spPr/>
        <p:txBody>
          <a:bodyPr>
            <a:normAutofit/>
          </a:bodyPr>
          <a:lstStyle/>
          <a:p>
            <a:r>
              <a:rPr lang="en-US" dirty="0"/>
              <a:t>By the end of this century, thousands of American lives could be saved and hundreds of billions of dollars in health-related annual costs could be reduced under a 50% lower greenhouse gas emission scenario (RCP4.5).</a:t>
            </a:r>
          </a:p>
          <a:p>
            <a:endParaRPr lang="en-US" dirty="0"/>
          </a:p>
        </p:txBody>
      </p:sp>
    </p:spTree>
    <p:extLst>
      <p:ext uri="{BB962C8B-B14F-4D97-AF65-F5344CB8AC3E}">
        <p14:creationId xmlns:p14="http://schemas.microsoft.com/office/powerpoint/2010/main" val="37177952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34083" y="1103376"/>
            <a:ext cx="3383280" cy="877824"/>
          </a:xfrm>
        </p:spPr>
        <p:style>
          <a:lnRef idx="2">
            <a:schemeClr val="accent5">
              <a:shade val="50000"/>
            </a:schemeClr>
          </a:lnRef>
          <a:fillRef idx="1">
            <a:schemeClr val="accent5"/>
          </a:fillRef>
          <a:effectRef idx="0">
            <a:schemeClr val="accent5"/>
          </a:effectRef>
          <a:fontRef idx="minor">
            <a:schemeClr val="lt1"/>
          </a:fontRef>
        </p:style>
        <p:txBody>
          <a:bodyPr anchor="ctr">
            <a:normAutofit/>
          </a:bodyPr>
          <a:lstStyle/>
          <a:p>
            <a:pPr algn="ctr"/>
            <a:r>
              <a:rPr lang="en-US" dirty="0"/>
              <a:t>Temperature-Related Mortality</a:t>
            </a:r>
          </a:p>
        </p:txBody>
      </p:sp>
      <p:sp>
        <p:nvSpPr>
          <p:cNvPr id="4" name="Text Placeholder 3"/>
          <p:cNvSpPr>
            <a:spLocks noGrp="1"/>
          </p:cNvSpPr>
          <p:nvPr>
            <p:ph type="body" idx="2"/>
          </p:nvPr>
        </p:nvSpPr>
        <p:spPr>
          <a:xfrm>
            <a:off x="5434083" y="1981200"/>
            <a:ext cx="3383280" cy="4617720"/>
          </a:xfrm>
        </p:spPr>
        <p:style>
          <a:lnRef idx="2">
            <a:schemeClr val="accent5"/>
          </a:lnRef>
          <a:fillRef idx="1">
            <a:schemeClr val="lt1"/>
          </a:fillRef>
          <a:effectRef idx="0">
            <a:schemeClr val="accent5"/>
          </a:effectRef>
          <a:fontRef idx="minor">
            <a:schemeClr val="dk1"/>
          </a:fontRef>
        </p:style>
        <p:txBody>
          <a:bodyPr>
            <a:normAutofit/>
          </a:bodyPr>
          <a:lstStyle/>
          <a:p>
            <a:pPr marL="285750" indent="-285750">
              <a:buFont typeface="Wingdings" panose="05000000000000000000" pitchFamily="2" charset="2"/>
              <a:buChar char="§"/>
            </a:pPr>
            <a:r>
              <a:rPr lang="en-US" dirty="0"/>
              <a:t>Lower scenario  represents projected future with adapted  mitigation practices. </a:t>
            </a:r>
          </a:p>
          <a:p>
            <a:pPr marL="285750" indent="-285750">
              <a:buFont typeface="Wingdings" panose="05000000000000000000" pitchFamily="2" charset="2"/>
              <a:buChar char="§"/>
            </a:pPr>
            <a:r>
              <a:rPr lang="en-US" dirty="0"/>
              <a:t>Higher scenario  represents projected future without any prevention protocols.</a:t>
            </a:r>
          </a:p>
          <a:p>
            <a:pPr marL="285750" indent="-285750">
              <a:buFont typeface="Wingdings" panose="05000000000000000000" pitchFamily="2" charset="2"/>
              <a:buChar char="§"/>
            </a:pPr>
            <a:r>
              <a:rPr lang="en-US" dirty="0"/>
              <a:t>In 49 US cities, changes in both extreme hot and cold temperatures are projected to result in more than </a:t>
            </a:r>
            <a:r>
              <a:rPr lang="en-US" b="1" dirty="0">
                <a:solidFill>
                  <a:schemeClr val="tx1"/>
                </a:solidFill>
              </a:rPr>
              <a:t>9,000</a:t>
            </a:r>
            <a:r>
              <a:rPr lang="en-US" dirty="0">
                <a:solidFill>
                  <a:schemeClr val="tx1"/>
                </a:solidFill>
              </a:rPr>
              <a:t>  </a:t>
            </a:r>
            <a:r>
              <a:rPr lang="en-US" dirty="0"/>
              <a:t>premature deaths annually under a higher scenario .</a:t>
            </a:r>
          </a:p>
          <a:p>
            <a:pPr marL="285750" indent="-285750">
              <a:buFont typeface="Wingdings" panose="05000000000000000000" pitchFamily="2" charset="2"/>
              <a:buChar char="§"/>
            </a:pPr>
            <a:r>
              <a:rPr lang="en-US" dirty="0"/>
              <a:t>Approx. </a:t>
            </a:r>
            <a:r>
              <a:rPr lang="en-US" b="1" dirty="0">
                <a:solidFill>
                  <a:schemeClr val="tx1"/>
                </a:solidFill>
              </a:rPr>
              <a:t>3,900</a:t>
            </a:r>
            <a:r>
              <a:rPr lang="en-US" dirty="0"/>
              <a:t> annual deaths projected under a lower scenario .</a:t>
            </a:r>
          </a:p>
          <a:p>
            <a:pPr marL="285750" indent="-285750">
              <a:buFont typeface="Wingdings" panose="05000000000000000000" pitchFamily="2" charset="2"/>
              <a:buChar char="§"/>
            </a:pPr>
            <a:r>
              <a:rPr lang="en-US" dirty="0"/>
              <a:t>Annual damages associated with extreme temperature-related deaths in 2090 projected to be about </a:t>
            </a:r>
            <a:r>
              <a:rPr lang="en-US" b="1" dirty="0">
                <a:solidFill>
                  <a:schemeClr val="tx1"/>
                </a:solidFill>
              </a:rPr>
              <a:t>$140 billion</a:t>
            </a:r>
            <a:r>
              <a:rPr lang="en-US" b="1" dirty="0"/>
              <a:t> </a:t>
            </a:r>
            <a:r>
              <a:rPr lang="en-US" dirty="0"/>
              <a:t>(in 2015 dollars) in a higher scenario  and </a:t>
            </a:r>
            <a:r>
              <a:rPr lang="en-US" b="1" dirty="0">
                <a:solidFill>
                  <a:schemeClr val="tx1"/>
                </a:solidFill>
              </a:rPr>
              <a:t>$60  billion </a:t>
            </a:r>
            <a:r>
              <a:rPr lang="en-US" dirty="0"/>
              <a:t>under a lower scenario.</a:t>
            </a:r>
          </a:p>
        </p:txBody>
      </p:sp>
      <p:sp>
        <p:nvSpPr>
          <p:cNvPr id="5" name="TextBox 4"/>
          <p:cNvSpPr txBox="1"/>
          <p:nvPr/>
        </p:nvSpPr>
        <p:spPr>
          <a:xfrm>
            <a:off x="23883" y="4648200"/>
            <a:ext cx="5410200" cy="1569660"/>
          </a:xfrm>
          <a:prstGeom prst="rect">
            <a:avLst/>
          </a:prstGeom>
          <a:noFill/>
        </p:spPr>
        <p:txBody>
          <a:bodyPr wrap="square" rtlCol="0">
            <a:spAutoFit/>
          </a:bodyPr>
          <a:lstStyle/>
          <a:p>
            <a:r>
              <a:rPr lang="en-US" sz="1600" dirty="0"/>
              <a:t>Figure 14.4: The maps show estimated changes in annual net mortality due to extremely hot and cold days in 49 U.S. cities for 2080–2099 under a lower scenario (RCP4.5) and under a higher scenario (RCP8.5). Cities without circles should not be interpreted as having no extreme temperature impact.</a:t>
            </a:r>
          </a:p>
        </p:txBody>
      </p:sp>
      <p:sp>
        <p:nvSpPr>
          <p:cNvPr id="6" name="TextBox 5"/>
          <p:cNvSpPr txBox="1"/>
          <p:nvPr/>
        </p:nvSpPr>
        <p:spPr>
          <a:xfrm>
            <a:off x="23884" y="1500800"/>
            <a:ext cx="5410199" cy="646331"/>
          </a:xfrm>
          <a:prstGeom prst="rect">
            <a:avLst/>
          </a:prstGeom>
          <a:noFill/>
        </p:spPr>
        <p:txBody>
          <a:bodyPr wrap="square" rtlCol="0">
            <a:spAutoFit/>
          </a:bodyPr>
          <a:lstStyle/>
          <a:p>
            <a:pPr algn="ctr"/>
            <a:r>
              <a:rPr lang="en-US" b="1" dirty="0">
                <a:solidFill>
                  <a:srgbClr val="000000"/>
                </a:solidFill>
                <a:latin typeface="Arial"/>
              </a:rPr>
              <a:t>Projected Change in Annual Extreme Temperature Mortality </a:t>
            </a:r>
            <a:endParaRPr lang="en-US" dirty="0"/>
          </a:p>
        </p:txBody>
      </p:sp>
      <p:pic>
        <p:nvPicPr>
          <p:cNvPr id="4098" name="Picture 2"/>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bwMode="auto">
          <a:xfrm>
            <a:off x="11374" y="2438400"/>
            <a:ext cx="5337737" cy="1554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117494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Labor Productivity</a:t>
            </a:r>
          </a:p>
        </p:txBody>
      </p:sp>
      <p:sp>
        <p:nvSpPr>
          <p:cNvPr id="3" name="Content Placeholder 2"/>
          <p:cNvSpPr>
            <a:spLocks noGrp="1"/>
          </p:cNvSpPr>
          <p:nvPr>
            <p:ph idx="1"/>
          </p:nvPr>
        </p:nvSpPr>
        <p:spPr/>
        <p:txBody>
          <a:bodyPr>
            <a:normAutofit fontScale="92500" lnSpcReduction="10000"/>
          </a:bodyPr>
          <a:lstStyle/>
          <a:p>
            <a:r>
              <a:rPr lang="en-US" dirty="0"/>
              <a:t>Under a higher scenario, </a:t>
            </a:r>
            <a:r>
              <a:rPr lang="en-US" b="1" dirty="0"/>
              <a:t>2 billion labor hours </a:t>
            </a:r>
            <a:r>
              <a:rPr lang="en-US" dirty="0"/>
              <a:t>are estimated to be lost annually by 2090 from temperature extremes</a:t>
            </a:r>
          </a:p>
          <a:p>
            <a:pPr lvl="1"/>
            <a:r>
              <a:rPr lang="en-US" dirty="0"/>
              <a:t>Nearly </a:t>
            </a:r>
            <a:r>
              <a:rPr lang="en-US" b="1" dirty="0"/>
              <a:t>$160 billion </a:t>
            </a:r>
            <a:r>
              <a:rPr lang="en-US" dirty="0"/>
              <a:t>in lost wages (in 2015 dollars)</a:t>
            </a:r>
          </a:p>
          <a:p>
            <a:r>
              <a:rPr lang="en-US" dirty="0"/>
              <a:t>Southeast and Southern Great Plains regions are projected to be highly impacted </a:t>
            </a:r>
          </a:p>
          <a:p>
            <a:pPr lvl="1"/>
            <a:r>
              <a:rPr lang="en-US" dirty="0"/>
              <a:t>Reduction of 3% loss in jobs that involve greater exposure to heat.</a:t>
            </a:r>
          </a:p>
          <a:p>
            <a:r>
              <a:rPr lang="en-US" dirty="0"/>
              <a:t>“Some counties in Texas and Florida are projected to experience more than 6% losses in annual labor hours by the end of the century.” </a:t>
            </a:r>
          </a:p>
        </p:txBody>
      </p:sp>
    </p:spTree>
    <p:extLst>
      <p:ext uri="{BB962C8B-B14F-4D97-AF65-F5344CB8AC3E}">
        <p14:creationId xmlns:p14="http://schemas.microsoft.com/office/powerpoint/2010/main" val="40756122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Infectious Diseases</a:t>
            </a:r>
          </a:p>
        </p:txBody>
      </p:sp>
      <p:sp>
        <p:nvSpPr>
          <p:cNvPr id="3" name="Content Placeholder 2"/>
          <p:cNvSpPr>
            <a:spLocks noGrp="1"/>
          </p:cNvSpPr>
          <p:nvPr>
            <p:ph idx="1"/>
          </p:nvPr>
        </p:nvSpPr>
        <p:spPr/>
        <p:txBody>
          <a:bodyPr>
            <a:normAutofit/>
          </a:bodyPr>
          <a:lstStyle/>
          <a:p>
            <a:r>
              <a:rPr lang="en-US" dirty="0"/>
              <a:t>Under a higher scenario, incidences of West Nile neuro-invasive disease are likely to more than double by 2050:</a:t>
            </a:r>
          </a:p>
          <a:p>
            <a:pPr lvl="1"/>
            <a:r>
              <a:rPr lang="en-US" b="1" dirty="0"/>
              <a:t>$1 billion </a:t>
            </a:r>
            <a:r>
              <a:rPr lang="en-US" dirty="0"/>
              <a:t>per year in hospitalization costs and premature deaths</a:t>
            </a:r>
          </a:p>
          <a:p>
            <a:pPr lvl="1"/>
            <a:r>
              <a:rPr lang="en-US" dirty="0"/>
              <a:t>3,300 cases and </a:t>
            </a:r>
            <a:r>
              <a:rPr lang="en-US" b="1" dirty="0"/>
              <a:t>$3.3 billion </a:t>
            </a:r>
            <a:r>
              <a:rPr lang="en-US" dirty="0"/>
              <a:t>in costs are projected each year by the end of the century.</a:t>
            </a:r>
          </a:p>
          <a:p>
            <a:r>
              <a:rPr lang="en-US" dirty="0"/>
              <a:t>Under a lower scenario, approximately half of these cases would be avoided.</a:t>
            </a:r>
          </a:p>
          <a:p>
            <a:endParaRPr lang="en-US" dirty="0"/>
          </a:p>
        </p:txBody>
      </p:sp>
    </p:spTree>
    <p:extLst>
      <p:ext uri="{BB962C8B-B14F-4D97-AF65-F5344CB8AC3E}">
        <p14:creationId xmlns:p14="http://schemas.microsoft.com/office/powerpoint/2010/main" val="1259723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a:t>
            </a:r>
          </a:p>
        </p:txBody>
      </p:sp>
      <p:sp>
        <p:nvSpPr>
          <p:cNvPr id="3" name="Content Placeholder 2"/>
          <p:cNvSpPr>
            <a:spLocks noGrp="1"/>
          </p:cNvSpPr>
          <p:nvPr>
            <p:ph idx="1"/>
          </p:nvPr>
        </p:nvSpPr>
        <p:spPr/>
        <p:txBody>
          <a:bodyPr>
            <a:normAutofit lnSpcReduction="10000"/>
          </a:bodyPr>
          <a:lstStyle/>
          <a:p>
            <a:r>
              <a:rPr lang="en-US" dirty="0"/>
              <a:t>Climate Change effects on Americans</a:t>
            </a:r>
          </a:p>
          <a:p>
            <a:r>
              <a:rPr lang="en-US" dirty="0"/>
              <a:t>Extreme Temperature Events</a:t>
            </a:r>
          </a:p>
          <a:p>
            <a:r>
              <a:rPr lang="en-US" dirty="0"/>
              <a:t>Vector-Borne &amp;Water-Related Ailments</a:t>
            </a:r>
          </a:p>
          <a:p>
            <a:r>
              <a:rPr lang="en-US" dirty="0"/>
              <a:t>Food Safety and Nutrition</a:t>
            </a:r>
          </a:p>
          <a:p>
            <a:r>
              <a:rPr lang="en-US" dirty="0"/>
              <a:t>Mental Health</a:t>
            </a:r>
          </a:p>
          <a:p>
            <a:r>
              <a:rPr lang="en-US" dirty="0"/>
              <a:t>Building Resilience &amp; Adapting Communities</a:t>
            </a:r>
          </a:p>
          <a:p>
            <a:r>
              <a:rPr lang="en-US" dirty="0"/>
              <a:t>Temperature-Related Mortality</a:t>
            </a:r>
          </a:p>
          <a:p>
            <a:r>
              <a:rPr lang="en-US" dirty="0"/>
              <a:t>Labor Productivity</a:t>
            </a:r>
          </a:p>
          <a:p>
            <a:r>
              <a:rPr lang="en-US" dirty="0"/>
              <a:t>Infectious Diseases</a:t>
            </a:r>
          </a:p>
          <a:p>
            <a:r>
              <a:rPr lang="en-US" dirty="0"/>
              <a:t>Water Quality</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0825794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Water Quality</a:t>
            </a:r>
          </a:p>
        </p:txBody>
      </p:sp>
      <p:sp>
        <p:nvSpPr>
          <p:cNvPr id="3" name="Content Placeholder 2"/>
          <p:cNvSpPr>
            <a:spLocks noGrp="1"/>
          </p:cNvSpPr>
          <p:nvPr>
            <p:ph idx="1"/>
          </p:nvPr>
        </p:nvSpPr>
        <p:spPr/>
        <p:txBody>
          <a:bodyPr/>
          <a:lstStyle/>
          <a:p>
            <a:r>
              <a:rPr lang="en-US" dirty="0"/>
              <a:t>Under a higher scenario, by the end of the century the growth of harmful algal blooms in recreational waters are expected to increase above the recommended public health threshold by one month annually.</a:t>
            </a:r>
          </a:p>
          <a:p>
            <a:pPr lvl="1"/>
            <a:r>
              <a:rPr lang="en-US" dirty="0"/>
              <a:t>Increase in gastrointestinal illness, neurological disorders, and other illnesses </a:t>
            </a:r>
          </a:p>
          <a:p>
            <a:r>
              <a:rPr lang="en-US" dirty="0"/>
              <a:t>Under a lower scenario, the potential risk is reduced by two weeks.</a:t>
            </a:r>
          </a:p>
        </p:txBody>
      </p:sp>
    </p:spTree>
    <p:extLst>
      <p:ext uri="{BB962C8B-B14F-4D97-AF65-F5344CB8AC3E}">
        <p14:creationId xmlns:p14="http://schemas.microsoft.com/office/powerpoint/2010/main" val="3124119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normAutofit lnSpcReduction="10000"/>
          </a:bodyPr>
          <a:lstStyle/>
          <a:p>
            <a:r>
              <a:rPr lang="en-US" dirty="0" err="1"/>
              <a:t>Ebi</a:t>
            </a:r>
            <a:r>
              <a:rPr lang="en-US" dirty="0"/>
              <a:t>, K.L., J.M. </a:t>
            </a:r>
            <a:r>
              <a:rPr lang="en-US" dirty="0" err="1"/>
              <a:t>Balbus</a:t>
            </a:r>
            <a:r>
              <a:rPr lang="en-US" dirty="0"/>
              <a:t>, G. </a:t>
            </a:r>
            <a:r>
              <a:rPr lang="en-US" dirty="0" err="1"/>
              <a:t>Luber</a:t>
            </a:r>
            <a:r>
              <a:rPr lang="en-US" dirty="0"/>
              <a:t>, A. Bole, A. </a:t>
            </a:r>
            <a:r>
              <a:rPr lang="en-US" dirty="0" err="1"/>
              <a:t>Crimmins</a:t>
            </a:r>
            <a:r>
              <a:rPr lang="en-US" dirty="0"/>
              <a:t>, G. Glass, S. </a:t>
            </a:r>
            <a:r>
              <a:rPr lang="en-US" dirty="0" err="1"/>
              <a:t>Saha</a:t>
            </a:r>
            <a:r>
              <a:rPr lang="en-US" dirty="0"/>
              <a:t>, M.M. </a:t>
            </a:r>
            <a:r>
              <a:rPr lang="en-US" dirty="0" err="1"/>
              <a:t>Shimamoto</a:t>
            </a:r>
            <a:r>
              <a:rPr lang="en-US" dirty="0"/>
              <a:t>, J. </a:t>
            </a:r>
            <a:r>
              <a:rPr lang="en-US" dirty="0" err="1"/>
              <a:t>Trtanj</a:t>
            </a:r>
            <a:r>
              <a:rPr lang="en-US" dirty="0"/>
              <a:t>, and J.L. White-Newsome, 2018: Human Health. In </a:t>
            </a:r>
            <a:r>
              <a:rPr lang="en-US" i="1" dirty="0"/>
              <a:t>Impacts, Risks, and Adaptation in the United States: Fourth National Climate Assessment, Volume II </a:t>
            </a:r>
            <a:r>
              <a:rPr lang="en-US" dirty="0"/>
              <a:t>[</a:t>
            </a:r>
            <a:r>
              <a:rPr lang="en-US" dirty="0" err="1"/>
              <a:t>Reidmiller</a:t>
            </a:r>
            <a:r>
              <a:rPr lang="en-US" dirty="0"/>
              <a:t>, D.R., C.W. Avery, D.R. Easterling, K.E. Kunkel, K.L.M. Lewis, T.K. </a:t>
            </a:r>
            <a:r>
              <a:rPr lang="en-US" dirty="0" err="1"/>
              <a:t>Maycock</a:t>
            </a:r>
            <a:r>
              <a:rPr lang="en-US" dirty="0"/>
              <a:t>, and B.C. Stewart (eds.)]. U.S. Global Change Research Program, Washington, DC, USA, pp. 572–603. </a:t>
            </a:r>
          </a:p>
        </p:txBody>
      </p:sp>
    </p:spTree>
    <p:extLst>
      <p:ext uri="{BB962C8B-B14F-4D97-AF65-F5344CB8AC3E}">
        <p14:creationId xmlns:p14="http://schemas.microsoft.com/office/powerpoint/2010/main" val="38960665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62600" y="2971800"/>
            <a:ext cx="3383280" cy="877824"/>
          </a:xfrm>
        </p:spPr>
        <p:style>
          <a:lnRef idx="2">
            <a:schemeClr val="accent5">
              <a:shade val="50000"/>
            </a:schemeClr>
          </a:lnRef>
          <a:fillRef idx="1">
            <a:schemeClr val="accent5"/>
          </a:fillRef>
          <a:effectRef idx="0">
            <a:schemeClr val="accent5"/>
          </a:effectRef>
          <a:fontRef idx="minor">
            <a:schemeClr val="lt1"/>
          </a:fontRef>
        </p:style>
        <p:txBody>
          <a:bodyPr anchor="ctr">
            <a:normAutofit/>
          </a:bodyPr>
          <a:lstStyle/>
          <a:p>
            <a:pPr algn="ctr"/>
            <a:r>
              <a:rPr lang="en-US" sz="2000" dirty="0"/>
              <a:t>Key Message 1</a:t>
            </a:r>
          </a:p>
        </p:txBody>
      </p:sp>
      <p:sp>
        <p:nvSpPr>
          <p:cNvPr id="4" name="Text Placeholder 3"/>
          <p:cNvSpPr>
            <a:spLocks noGrp="1"/>
          </p:cNvSpPr>
          <p:nvPr>
            <p:ph type="body" idx="2"/>
          </p:nvPr>
        </p:nvSpPr>
        <p:spPr>
          <a:xfrm>
            <a:off x="5562600" y="3810000"/>
            <a:ext cx="3383280" cy="961073"/>
          </a:xfrm>
        </p:spPr>
        <p:style>
          <a:lnRef idx="2">
            <a:schemeClr val="accent5"/>
          </a:lnRef>
          <a:fillRef idx="1">
            <a:schemeClr val="lt1"/>
          </a:fillRef>
          <a:effectRef idx="0">
            <a:schemeClr val="accent5"/>
          </a:effectRef>
          <a:fontRef idx="minor">
            <a:schemeClr val="dk1"/>
          </a:fontRef>
        </p:style>
        <p:txBody>
          <a:bodyPr>
            <a:normAutofit/>
          </a:bodyPr>
          <a:lstStyle/>
          <a:p>
            <a:r>
              <a:rPr lang="en-US" sz="1800" dirty="0"/>
              <a:t>Climate change affects the health of all Americans</a:t>
            </a:r>
          </a:p>
          <a:p>
            <a:pPr marL="294894" indent="-285750">
              <a:buFont typeface="Arial" panose="020B0604020202020204" pitchFamily="34" charset="0"/>
              <a:buChar char="•"/>
            </a:pPr>
            <a:endParaRPr lang="en-US" sz="1800" dirty="0"/>
          </a:p>
        </p:txBody>
      </p:sp>
      <p:pic>
        <p:nvPicPr>
          <p:cNvPr id="2050" name="Picture 2"/>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tretch>
            <a:fillRect/>
          </a:stretch>
        </p:blipFill>
        <p:spPr bwMode="auto">
          <a:xfrm>
            <a:off x="155575" y="990600"/>
            <a:ext cx="5102225" cy="39565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01881" y="5103674"/>
            <a:ext cx="5029200" cy="1754326"/>
          </a:xfrm>
          <a:prstGeom prst="rect">
            <a:avLst/>
          </a:prstGeom>
          <a:noFill/>
        </p:spPr>
        <p:txBody>
          <a:bodyPr wrap="square" rtlCol="0">
            <a:spAutoFit/>
          </a:bodyPr>
          <a:lstStyle/>
          <a:p>
            <a:r>
              <a:rPr lang="en-US" dirty="0"/>
              <a:t>Fig 14.1: A conceptual diagram that shows exposure pathways by which climate change could affect human health. The right box shows key social factors that influence vulnerability for individuals. The left box shows key factors that influence vulnerability at larger scales. </a:t>
            </a:r>
          </a:p>
        </p:txBody>
      </p:sp>
    </p:spTree>
    <p:extLst>
      <p:ext uri="{BB962C8B-B14F-4D97-AF65-F5344CB8AC3E}">
        <p14:creationId xmlns:p14="http://schemas.microsoft.com/office/powerpoint/2010/main" val="16554328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Extreme Events</a:t>
            </a:r>
          </a:p>
        </p:txBody>
      </p:sp>
      <p:sp>
        <p:nvSpPr>
          <p:cNvPr id="3" name="Content Placeholder 2"/>
          <p:cNvSpPr>
            <a:spLocks noGrp="1"/>
          </p:cNvSpPr>
          <p:nvPr>
            <p:ph idx="1"/>
          </p:nvPr>
        </p:nvSpPr>
        <p:spPr/>
        <p:txBody>
          <a:bodyPr/>
          <a:lstStyle/>
          <a:p>
            <a:r>
              <a:rPr lang="en-US" dirty="0"/>
              <a:t>Frequent events of droughts, wildfires, heavy rainfall, floods, storms, and storm surge can:</a:t>
            </a:r>
          </a:p>
          <a:p>
            <a:pPr lvl="1"/>
            <a:r>
              <a:rPr lang="en-US" dirty="0"/>
              <a:t>Aggravate medical conditions</a:t>
            </a:r>
          </a:p>
          <a:p>
            <a:pPr lvl="1"/>
            <a:r>
              <a:rPr lang="en-US" dirty="0"/>
              <a:t>Increase stress</a:t>
            </a:r>
          </a:p>
          <a:p>
            <a:pPr lvl="1"/>
            <a:r>
              <a:rPr lang="en-US" dirty="0"/>
              <a:t>Instigate mental health effects</a:t>
            </a:r>
          </a:p>
          <a:p>
            <a:r>
              <a:rPr lang="en-US" dirty="0"/>
              <a:t>Extreme weather plus climate events can negatively affect public health, healthcare, and other related systems. </a:t>
            </a:r>
          </a:p>
          <a:p>
            <a:pPr lvl="1"/>
            <a:endParaRPr lang="en-US" dirty="0"/>
          </a:p>
          <a:p>
            <a:endParaRPr lang="en-US" dirty="0"/>
          </a:p>
          <a:p>
            <a:pPr marL="0" indent="0">
              <a:buNone/>
            </a:pPr>
            <a:endParaRPr lang="en-US" dirty="0"/>
          </a:p>
        </p:txBody>
      </p:sp>
    </p:spTree>
    <p:extLst>
      <p:ext uri="{BB962C8B-B14F-4D97-AF65-F5344CB8AC3E}">
        <p14:creationId xmlns:p14="http://schemas.microsoft.com/office/powerpoint/2010/main" val="39000652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Temperature Extremes</a:t>
            </a:r>
          </a:p>
        </p:txBody>
      </p:sp>
      <p:sp>
        <p:nvSpPr>
          <p:cNvPr id="3" name="Content Placeholder 2"/>
          <p:cNvSpPr>
            <a:spLocks noGrp="1"/>
          </p:cNvSpPr>
          <p:nvPr>
            <p:ph sz="half" idx="1"/>
          </p:nvPr>
        </p:nvSpPr>
        <p:spPr/>
        <p:txBody>
          <a:bodyPr>
            <a:normAutofit/>
          </a:bodyPr>
          <a:lstStyle/>
          <a:p>
            <a:r>
              <a:rPr lang="en-US" dirty="0"/>
              <a:t>High risk of illnesses and death </a:t>
            </a:r>
          </a:p>
          <a:p>
            <a:pPr lvl="1"/>
            <a:r>
              <a:rPr lang="en-US" dirty="0"/>
              <a:t>Elderly</a:t>
            </a:r>
          </a:p>
          <a:p>
            <a:pPr lvl="1"/>
            <a:r>
              <a:rPr lang="en-US" dirty="0"/>
              <a:t>Pregnant women </a:t>
            </a:r>
          </a:p>
          <a:p>
            <a:pPr lvl="1"/>
            <a:r>
              <a:rPr lang="en-US" dirty="0"/>
              <a:t>Children </a:t>
            </a:r>
          </a:p>
          <a:p>
            <a:pPr lvl="1"/>
            <a:r>
              <a:rPr lang="en-US" dirty="0"/>
              <a:t>Populations in urban areas.</a:t>
            </a:r>
          </a:p>
        </p:txBody>
      </p:sp>
      <p:sp>
        <p:nvSpPr>
          <p:cNvPr id="4" name="Content Placeholder 3"/>
          <p:cNvSpPr>
            <a:spLocks noGrp="1"/>
          </p:cNvSpPr>
          <p:nvPr>
            <p:ph sz="half" idx="2"/>
          </p:nvPr>
        </p:nvSpPr>
        <p:spPr/>
        <p:txBody>
          <a:bodyPr>
            <a:normAutofit/>
          </a:bodyPr>
          <a:lstStyle/>
          <a:p>
            <a:r>
              <a:rPr lang="en-US" dirty="0"/>
              <a:t>Based on medical records, hot summer days are associated with an increase in heat-related illnesses: </a:t>
            </a:r>
          </a:p>
          <a:p>
            <a:pPr lvl="1"/>
            <a:r>
              <a:rPr lang="en-US" dirty="0"/>
              <a:t>Cardiovascular and respiratory problems</a:t>
            </a:r>
          </a:p>
          <a:p>
            <a:pPr lvl="1"/>
            <a:r>
              <a:rPr lang="en-US" dirty="0"/>
              <a:t>Renal failure</a:t>
            </a:r>
          </a:p>
          <a:p>
            <a:pPr lvl="1"/>
            <a:r>
              <a:rPr lang="en-US" dirty="0"/>
              <a:t>Electrolyte imbalance</a:t>
            </a:r>
          </a:p>
          <a:p>
            <a:pPr lvl="1"/>
            <a:r>
              <a:rPr lang="en-US" dirty="0"/>
              <a:t>Kidney stones</a:t>
            </a:r>
          </a:p>
          <a:p>
            <a:pPr lvl="1"/>
            <a:r>
              <a:rPr lang="en-US" dirty="0"/>
              <a:t>Negative impacts on fetal health</a:t>
            </a:r>
          </a:p>
          <a:p>
            <a:pPr lvl="1"/>
            <a:r>
              <a:rPr lang="en-US" dirty="0"/>
              <a:t>Preterm birth</a:t>
            </a:r>
          </a:p>
          <a:p>
            <a:endParaRPr lang="en-US" dirty="0"/>
          </a:p>
        </p:txBody>
      </p:sp>
      <p:pic>
        <p:nvPicPr>
          <p:cNvPr id="1028" name="Picture 4" descr="C:\Users\KL Gallagher\AppData\Local\Microsoft\Windows\INetCache\IE\BP867T0U\z57pnnq9-1327615174[1].jpg"/>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567046" y="4611975"/>
            <a:ext cx="3712359" cy="18288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67046" y="6440775"/>
            <a:ext cx="4058392" cy="369332"/>
          </a:xfrm>
          <a:prstGeom prst="rect">
            <a:avLst/>
          </a:prstGeom>
          <a:noFill/>
        </p:spPr>
        <p:txBody>
          <a:bodyPr wrap="square" rtlCol="0">
            <a:spAutoFit/>
          </a:bodyPr>
          <a:lstStyle/>
          <a:p>
            <a:r>
              <a:rPr lang="en-US" dirty="0"/>
              <a:t>(Provided by PowerPoint Clip Art)</a:t>
            </a:r>
          </a:p>
        </p:txBody>
      </p:sp>
    </p:spTree>
    <p:extLst>
      <p:ext uri="{BB962C8B-B14F-4D97-AF65-F5344CB8AC3E}">
        <p14:creationId xmlns:p14="http://schemas.microsoft.com/office/powerpoint/2010/main" val="42474080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Vector-Borne Diseases</a:t>
            </a:r>
          </a:p>
        </p:txBody>
      </p:sp>
      <p:sp>
        <p:nvSpPr>
          <p:cNvPr id="3" name="Content Placeholder 2"/>
          <p:cNvSpPr>
            <a:spLocks noGrp="1"/>
          </p:cNvSpPr>
          <p:nvPr>
            <p:ph idx="1"/>
          </p:nvPr>
        </p:nvSpPr>
        <p:spPr/>
        <p:txBody>
          <a:bodyPr>
            <a:normAutofit/>
          </a:bodyPr>
          <a:lstStyle/>
          <a:p>
            <a:r>
              <a:rPr lang="en-US" dirty="0"/>
              <a:t>Rise in El Niño events and other extreme weather events can increase spread of vector-borne diseases into new geographic regions.</a:t>
            </a:r>
          </a:p>
          <a:p>
            <a:pPr lvl="1"/>
            <a:r>
              <a:rPr lang="en-US" dirty="0"/>
              <a:t>Lyme disease, West Nile, chikungunya, dengue, yellow fever, and </a:t>
            </a:r>
            <a:r>
              <a:rPr lang="en-US" dirty="0" err="1"/>
              <a:t>Zika</a:t>
            </a:r>
            <a:r>
              <a:rPr lang="en-US" dirty="0"/>
              <a:t> viruses are expected to increase by the end of the century due to climatic, demographic, and socioeconomic changes.</a:t>
            </a:r>
          </a:p>
          <a:p>
            <a:r>
              <a:rPr lang="en-US" dirty="0"/>
              <a:t>North America will especially be affected by this, particularly by some pathogenic tick species. </a:t>
            </a:r>
          </a:p>
          <a:p>
            <a:endParaRPr lang="en-US" dirty="0"/>
          </a:p>
        </p:txBody>
      </p:sp>
    </p:spTree>
    <p:extLst>
      <p:ext uri="{BB962C8B-B14F-4D97-AF65-F5344CB8AC3E}">
        <p14:creationId xmlns:p14="http://schemas.microsoft.com/office/powerpoint/2010/main" val="33105799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Water-Related Illnesses and Death</a:t>
            </a:r>
          </a:p>
        </p:txBody>
      </p:sp>
      <p:sp>
        <p:nvSpPr>
          <p:cNvPr id="3" name="Content Placeholder 2"/>
          <p:cNvSpPr>
            <a:spLocks noGrp="1"/>
          </p:cNvSpPr>
          <p:nvPr>
            <p:ph idx="1"/>
          </p:nvPr>
        </p:nvSpPr>
        <p:spPr/>
        <p:txBody>
          <a:bodyPr>
            <a:normAutofit fontScale="92500" lnSpcReduction="10000"/>
          </a:bodyPr>
          <a:lstStyle/>
          <a:p>
            <a:r>
              <a:rPr lang="en-US" dirty="0"/>
              <a:t>Extra runoff from extreme precipitation is projected to carry toxic algal blooms and pathogens to fresh water sources and recreational waters.</a:t>
            </a:r>
          </a:p>
          <a:p>
            <a:r>
              <a:rPr lang="en-US" dirty="0"/>
              <a:t>Extreme precipitation plus high temperatures increases transportation of waterborne diseases via flooding:   </a:t>
            </a:r>
          </a:p>
          <a:p>
            <a:pPr lvl="1"/>
            <a:r>
              <a:rPr lang="en-US" dirty="0"/>
              <a:t>Gastrointestinal diseases </a:t>
            </a:r>
          </a:p>
          <a:p>
            <a:pPr lvl="1"/>
            <a:r>
              <a:rPr lang="en-US" dirty="0"/>
              <a:t>Leptospirosis and cryptosporidiosis</a:t>
            </a:r>
          </a:p>
          <a:p>
            <a:r>
              <a:rPr lang="en-US" dirty="0"/>
              <a:t>Increase in heat waves and droughts are expected to increase marine pathogens. </a:t>
            </a:r>
          </a:p>
          <a:p>
            <a:pPr lvl="1"/>
            <a:r>
              <a:rPr lang="en-US" dirty="0"/>
              <a:t>Example: </a:t>
            </a:r>
            <a:r>
              <a:rPr lang="en-US" i="1" dirty="0"/>
              <a:t>Vibrio</a:t>
            </a:r>
            <a:r>
              <a:rPr lang="en-US" dirty="0"/>
              <a:t>.</a:t>
            </a:r>
          </a:p>
          <a:p>
            <a:endParaRPr lang="en-US" dirty="0"/>
          </a:p>
          <a:p>
            <a:endParaRPr lang="en-US" dirty="0"/>
          </a:p>
        </p:txBody>
      </p:sp>
    </p:spTree>
    <p:extLst>
      <p:ext uri="{BB962C8B-B14F-4D97-AF65-F5344CB8AC3E}">
        <p14:creationId xmlns:p14="http://schemas.microsoft.com/office/powerpoint/2010/main" val="21780964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Food Safety and Nutrition</a:t>
            </a:r>
          </a:p>
        </p:txBody>
      </p:sp>
      <p:sp>
        <p:nvSpPr>
          <p:cNvPr id="3" name="Content Placeholder 2"/>
          <p:cNvSpPr>
            <a:spLocks noGrp="1"/>
          </p:cNvSpPr>
          <p:nvPr>
            <p:ph idx="1"/>
          </p:nvPr>
        </p:nvSpPr>
        <p:spPr/>
        <p:txBody>
          <a:bodyPr>
            <a:normAutofit fontScale="92500" lnSpcReduction="10000"/>
          </a:bodyPr>
          <a:lstStyle/>
          <a:p>
            <a:r>
              <a:rPr lang="en-US" dirty="0"/>
              <a:t>Climate change effects can adversely affect global food security by: </a:t>
            </a:r>
          </a:p>
          <a:p>
            <a:pPr lvl="1"/>
            <a:r>
              <a:rPr lang="en-US" dirty="0"/>
              <a:t>Increasing exposures to certain pathogens and toxins </a:t>
            </a:r>
          </a:p>
          <a:p>
            <a:pPr lvl="2"/>
            <a:r>
              <a:rPr lang="en-US" i="1" dirty="0"/>
              <a:t>Salmonella</a:t>
            </a:r>
            <a:r>
              <a:rPr lang="en-US" dirty="0"/>
              <a:t>, </a:t>
            </a:r>
            <a:r>
              <a:rPr lang="en-US" i="1" dirty="0"/>
              <a:t>Campylobacter</a:t>
            </a:r>
            <a:r>
              <a:rPr lang="en-US" dirty="0"/>
              <a:t>, </a:t>
            </a:r>
            <a:r>
              <a:rPr lang="en-US" i="1" dirty="0"/>
              <a:t>Vibrio </a:t>
            </a:r>
            <a:r>
              <a:rPr lang="en-US" i="1" dirty="0" err="1"/>
              <a:t>parahaemolyticus</a:t>
            </a:r>
            <a:r>
              <a:rPr lang="en-US" i="1" dirty="0"/>
              <a:t> </a:t>
            </a:r>
            <a:r>
              <a:rPr lang="en-US" dirty="0"/>
              <a:t>in raw oysters, &amp; </a:t>
            </a:r>
            <a:r>
              <a:rPr lang="en-US" dirty="0" err="1"/>
              <a:t>mycotoxigenic</a:t>
            </a:r>
            <a:r>
              <a:rPr lang="en-US" dirty="0"/>
              <a:t> fungi</a:t>
            </a:r>
          </a:p>
          <a:p>
            <a:pPr lvl="1"/>
            <a:r>
              <a:rPr lang="en-US" dirty="0"/>
              <a:t>Disrupting food availability</a:t>
            </a:r>
          </a:p>
          <a:p>
            <a:pPr lvl="1"/>
            <a:r>
              <a:rPr lang="en-US" dirty="0"/>
              <a:t>Decreasing access to food supply</a:t>
            </a:r>
          </a:p>
          <a:p>
            <a:pPr lvl="1"/>
            <a:r>
              <a:rPr lang="en-US" dirty="0"/>
              <a:t>Increasing food prices</a:t>
            </a:r>
          </a:p>
          <a:p>
            <a:pPr lvl="1"/>
            <a:r>
              <a:rPr lang="en-US" dirty="0"/>
              <a:t>Decreasing food nutrition due to rising CO2 concentrations </a:t>
            </a:r>
          </a:p>
          <a:p>
            <a:pPr lvl="2"/>
            <a:r>
              <a:rPr lang="en-US" dirty="0"/>
              <a:t>CO2 lowers dietary iron, zinc, protein, &amp; other macro- and micronutrients in crops and seafood</a:t>
            </a:r>
          </a:p>
        </p:txBody>
      </p:sp>
    </p:spTree>
    <p:extLst>
      <p:ext uri="{BB962C8B-B14F-4D97-AF65-F5344CB8AC3E}">
        <p14:creationId xmlns:p14="http://schemas.microsoft.com/office/powerpoint/2010/main" val="10945581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Message 2</a:t>
            </a:r>
          </a:p>
        </p:txBody>
      </p:sp>
      <p:sp>
        <p:nvSpPr>
          <p:cNvPr id="3" name="Content Placeholder 2"/>
          <p:cNvSpPr>
            <a:spLocks noGrp="1"/>
          </p:cNvSpPr>
          <p:nvPr>
            <p:ph idx="1"/>
          </p:nvPr>
        </p:nvSpPr>
        <p:spPr/>
        <p:txBody>
          <a:bodyPr/>
          <a:lstStyle/>
          <a:p>
            <a:r>
              <a:rPr lang="en-US" dirty="0"/>
              <a:t>Exposure and resilience varies across populations and communities</a:t>
            </a:r>
          </a:p>
          <a:p>
            <a:pPr lvl="1"/>
            <a:r>
              <a:rPr lang="en-US" dirty="0"/>
              <a:t>“People and communities are differentially exposed to hazards and disproportionately affected by climate-related health risks. Populations experiencing greater health risks include children, the elderly, low-income communities, and some communities of color.”</a:t>
            </a:r>
          </a:p>
          <a:p>
            <a:pPr lvl="1"/>
            <a:endParaRPr lang="en-US" dirty="0"/>
          </a:p>
        </p:txBody>
      </p:sp>
    </p:spTree>
    <p:extLst>
      <p:ext uri="{BB962C8B-B14F-4D97-AF65-F5344CB8AC3E}">
        <p14:creationId xmlns:p14="http://schemas.microsoft.com/office/powerpoint/2010/main" val="43523208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16567</TotalTime>
  <Words>1763</Words>
  <Application>Microsoft Macintosh PowerPoint</Application>
  <PresentationFormat>On-screen Show (4:3)</PresentationFormat>
  <Paragraphs>165</Paragraphs>
  <Slides>21</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Georgia</vt:lpstr>
      <vt:lpstr>Trebuchet MS</vt:lpstr>
      <vt:lpstr>Wingdings</vt:lpstr>
      <vt:lpstr>Wingdings 2</vt:lpstr>
      <vt:lpstr>Urban</vt:lpstr>
      <vt:lpstr> Human Health</vt:lpstr>
      <vt:lpstr>Overview</vt:lpstr>
      <vt:lpstr>Key Message 1</vt:lpstr>
      <vt:lpstr>Extreme Events</vt:lpstr>
      <vt:lpstr>Temperature Extremes</vt:lpstr>
      <vt:lpstr>Vector-Borne Diseases</vt:lpstr>
      <vt:lpstr>Water-Related Illnesses and Death</vt:lpstr>
      <vt:lpstr>Food Safety and Nutrition</vt:lpstr>
      <vt:lpstr>Key Message 2</vt:lpstr>
      <vt:lpstr>Mental Health </vt:lpstr>
      <vt:lpstr>Vulnerable Populations </vt:lpstr>
      <vt:lpstr>Building Resilient Communities</vt:lpstr>
      <vt:lpstr>Key Message 3</vt:lpstr>
      <vt:lpstr>Adapting to the Health Risks of Climate Change</vt:lpstr>
      <vt:lpstr>Healthcare and Hospital Risks</vt:lpstr>
      <vt:lpstr>Key Message 4</vt:lpstr>
      <vt:lpstr>Temperature-Related Mortality</vt:lpstr>
      <vt:lpstr>Labor Productivity</vt:lpstr>
      <vt:lpstr>Infectious Diseases</vt:lpstr>
      <vt:lpstr>Water Quality</vt:lpstr>
      <vt:lpstr>References</vt:lpstr>
    </vt:vector>
  </TitlesOfParts>
  <Company>Microsoft</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Human Health</dc:title>
  <dc:creator>KL Gallagher</dc:creator>
  <cp:lastModifiedBy>LW</cp:lastModifiedBy>
  <cp:revision>122</cp:revision>
  <dcterms:created xsi:type="dcterms:W3CDTF">2019-03-17T21:30:08Z</dcterms:created>
  <dcterms:modified xsi:type="dcterms:W3CDTF">2020-02-03T16:20:58Z</dcterms:modified>
</cp:coreProperties>
</file>