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83" r:id="rId5"/>
    <p:sldId id="261" r:id="rId6"/>
    <p:sldId id="262" r:id="rId7"/>
    <p:sldId id="287" r:id="rId8"/>
    <p:sldId id="280" r:id="rId9"/>
    <p:sldId id="292" r:id="rId10"/>
    <p:sldId id="263" r:id="rId11"/>
    <p:sldId id="290" r:id="rId12"/>
    <p:sldId id="279" r:id="rId13"/>
    <p:sldId id="282" r:id="rId14"/>
    <p:sldId id="264" r:id="rId15"/>
    <p:sldId id="272" r:id="rId16"/>
    <p:sldId id="277" r:id="rId17"/>
    <p:sldId id="276" r:id="rId18"/>
    <p:sldId id="265" r:id="rId19"/>
    <p:sldId id="273" r:id="rId20"/>
    <p:sldId id="284" r:id="rId21"/>
    <p:sldId id="281" r:id="rId22"/>
    <p:sldId id="285" r:id="rId23"/>
    <p:sldId id="288" r:id="rId24"/>
    <p:sldId id="289" r:id="rId25"/>
    <p:sldId id="291" r:id="rId26"/>
    <p:sldId id="293" r:id="rId27"/>
    <p:sldId id="266" r:id="rId28"/>
    <p:sldId id="274" r:id="rId29"/>
    <p:sldId id="278" r:id="rId30"/>
    <p:sldId id="267" r:id="rId31"/>
    <p:sldId id="275" r:id="rId32"/>
    <p:sldId id="28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39B68D4F-AAE6-4A0E-8F1E-EE90E9ADCD70}">
          <p14:sldIdLst>
            <p14:sldId id="256"/>
            <p14:sldId id="257"/>
            <p14:sldId id="259"/>
            <p14:sldId id="283"/>
            <p14:sldId id="261"/>
            <p14:sldId id="262"/>
            <p14:sldId id="287"/>
            <p14:sldId id="280"/>
            <p14:sldId id="292"/>
            <p14:sldId id="263"/>
            <p14:sldId id="290"/>
            <p14:sldId id="279"/>
            <p14:sldId id="282"/>
            <p14:sldId id="264"/>
            <p14:sldId id="272"/>
            <p14:sldId id="277"/>
            <p14:sldId id="276"/>
            <p14:sldId id="265"/>
            <p14:sldId id="273"/>
            <p14:sldId id="284"/>
            <p14:sldId id="281"/>
            <p14:sldId id="285"/>
            <p14:sldId id="288"/>
            <p14:sldId id="289"/>
            <p14:sldId id="291"/>
            <p14:sldId id="293"/>
            <p14:sldId id="266"/>
            <p14:sldId id="274"/>
            <p14:sldId id="278"/>
            <p14:sldId id="267"/>
            <p14:sldId id="275"/>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4" autoAdjust="0"/>
    <p:restoredTop sz="94660"/>
  </p:normalViewPr>
  <p:slideViewPr>
    <p:cSldViewPr snapToGrid="0">
      <p:cViewPr varScale="1">
        <p:scale>
          <a:sx n="94" d="100"/>
          <a:sy n="94" d="100"/>
        </p:scale>
        <p:origin x="216" y="9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564FE-31FC-454B-AD3B-489C86FA55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B9B8614-4F6F-486B-BC07-945F72B65F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6E49AF6-5B58-48F9-93E8-ACB456B7621E}"/>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5" name="Footer Placeholder 4">
            <a:extLst>
              <a:ext uri="{FF2B5EF4-FFF2-40B4-BE49-F238E27FC236}">
                <a16:creationId xmlns:a16="http://schemas.microsoft.com/office/drawing/2014/main" id="{E631E91D-5FC4-4FFB-8777-329CBC43C0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85930-0776-4BE0-85FE-BBB0763483FF}"/>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4221460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84096-5F42-492B-A452-EC93C0AF30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4F4C7C-C41D-492B-A154-A4D6874AEEC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3D0B8E-EB48-418E-A1CE-1E097407BE4F}"/>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5" name="Footer Placeholder 4">
            <a:extLst>
              <a:ext uri="{FF2B5EF4-FFF2-40B4-BE49-F238E27FC236}">
                <a16:creationId xmlns:a16="http://schemas.microsoft.com/office/drawing/2014/main" id="{7FCA8C4D-CBB4-48BC-8BB7-F8A1EDA71F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2C1FD-CD8F-4999-9020-D6B800CAB1C0}"/>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1556634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A47615-0FF2-47EA-A944-8BEF261A94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54EF2E-EE50-46F7-A458-82B87F7D963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191E0-A271-4D40-83FD-89159D4E325E}"/>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5" name="Footer Placeholder 4">
            <a:extLst>
              <a:ext uri="{FF2B5EF4-FFF2-40B4-BE49-F238E27FC236}">
                <a16:creationId xmlns:a16="http://schemas.microsoft.com/office/drawing/2014/main" id="{CEA4CC29-BDF0-45D8-8846-FD142D2202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143D02-0AE4-472F-9759-9D2692E90FF9}"/>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2477850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07222-2DAB-41BE-9BA1-3471297362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50D196-6CAE-4FAE-9F30-C3DC8776DEE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1DADDC-0B53-4BE9-811E-CBF30EDD5CA2}"/>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5" name="Footer Placeholder 4">
            <a:extLst>
              <a:ext uri="{FF2B5EF4-FFF2-40B4-BE49-F238E27FC236}">
                <a16:creationId xmlns:a16="http://schemas.microsoft.com/office/drawing/2014/main" id="{B00AEB0A-3878-461F-AE30-9608A2C7E2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243D52-2523-422C-8934-4A65794CC8FA}"/>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2451988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6F945-9684-434A-A9D4-B7A725D9554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07B822-0799-49A2-81CD-ABF4618B41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0AFB196-2AEA-4E31-A6B6-059E279E9F4C}"/>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5" name="Footer Placeholder 4">
            <a:extLst>
              <a:ext uri="{FF2B5EF4-FFF2-40B4-BE49-F238E27FC236}">
                <a16:creationId xmlns:a16="http://schemas.microsoft.com/office/drawing/2014/main" id="{BAB4C5FC-A081-4B56-8F95-65C23902BC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B32CF7-9C65-43BC-9F28-B93263E8F8CE}"/>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374760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B6D14-3C3D-429D-BA78-1BC93EE5E7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4F2952-A419-48B1-81BA-6EA1EFB3D13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0A2F4C-FD77-436A-B3DF-1843902EFB0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3A1F22-3C91-4AA4-93D4-C8D7F0546630}"/>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6" name="Footer Placeholder 5">
            <a:extLst>
              <a:ext uri="{FF2B5EF4-FFF2-40B4-BE49-F238E27FC236}">
                <a16:creationId xmlns:a16="http://schemas.microsoft.com/office/drawing/2014/main" id="{32D50FC8-6AEF-4AE4-BAD6-7373F03D73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9A5126-45E8-4E30-9728-39E1C20331D4}"/>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3800857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7EAC7-F358-4F54-9C53-2263D941490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40036B5-669D-49AF-9F51-8BBBAA77B3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E564273-431D-4011-B168-6873D30BB67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039A12C-0F07-4C97-B512-4082D95684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79AFDDB-61A0-4595-9515-A0BC8E37E45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797BAF-2E01-4026-89CF-2A334A4E2F6F}"/>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8" name="Footer Placeholder 7">
            <a:extLst>
              <a:ext uri="{FF2B5EF4-FFF2-40B4-BE49-F238E27FC236}">
                <a16:creationId xmlns:a16="http://schemas.microsoft.com/office/drawing/2014/main" id="{0570CD22-3DF7-4F29-9490-CECFA0E3D0D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7E6D59F-08D7-4118-8022-0DB7F198E531}"/>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28855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7E83E-61CD-4806-8389-073988F55DE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6329C1-705D-4A0E-B9BC-121A3CC733A6}"/>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4" name="Footer Placeholder 3">
            <a:extLst>
              <a:ext uri="{FF2B5EF4-FFF2-40B4-BE49-F238E27FC236}">
                <a16:creationId xmlns:a16="http://schemas.microsoft.com/office/drawing/2014/main" id="{E2DEF021-B4E2-475C-BFF0-D73AFDA9328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7058D92-D4D2-4342-ABF2-3DF7810CD36C}"/>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3916623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C66CC4-92D4-4007-AA00-A129A910335D}"/>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3" name="Footer Placeholder 2">
            <a:extLst>
              <a:ext uri="{FF2B5EF4-FFF2-40B4-BE49-F238E27FC236}">
                <a16:creationId xmlns:a16="http://schemas.microsoft.com/office/drawing/2014/main" id="{1D1764BE-579F-461E-964C-7A2E30D082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CA636EB-C728-4C09-88EE-77DC13E32AD1}"/>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2368641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B8C6C-4404-4615-84C2-93CBBA6EB4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316C95-7E1F-4838-8719-B4A877741A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6CC83CA-DD70-4320-8663-15EB5307A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F9E636E-695B-4403-9C22-1AD603248C97}"/>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6" name="Footer Placeholder 5">
            <a:extLst>
              <a:ext uri="{FF2B5EF4-FFF2-40B4-BE49-F238E27FC236}">
                <a16:creationId xmlns:a16="http://schemas.microsoft.com/office/drawing/2014/main" id="{77CCD87D-AA3D-472A-A7C7-790FA0B5EA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312FC1-69C8-49A3-B55A-E3E961B1DA2A}"/>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29728805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EC053-157E-4463-B206-150C6D774F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8E8920-D449-4D7A-9C6F-5498A155D5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C2D4F1F-BD0A-482F-9876-C7F19E9ACF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D94F35C-F73C-4020-809F-E6D2EA1FE280}"/>
              </a:ext>
            </a:extLst>
          </p:cNvPr>
          <p:cNvSpPr>
            <a:spLocks noGrp="1"/>
          </p:cNvSpPr>
          <p:nvPr>
            <p:ph type="dt" sz="half" idx="10"/>
          </p:nvPr>
        </p:nvSpPr>
        <p:spPr/>
        <p:txBody>
          <a:bodyPr/>
          <a:lstStyle/>
          <a:p>
            <a:fld id="{CA1B4830-08B1-4A09-BA07-4EEA066927F1}" type="datetimeFigureOut">
              <a:rPr lang="en-US" smtClean="0"/>
              <a:t>2/3/20</a:t>
            </a:fld>
            <a:endParaRPr lang="en-US"/>
          </a:p>
        </p:txBody>
      </p:sp>
      <p:sp>
        <p:nvSpPr>
          <p:cNvPr id="6" name="Footer Placeholder 5">
            <a:extLst>
              <a:ext uri="{FF2B5EF4-FFF2-40B4-BE49-F238E27FC236}">
                <a16:creationId xmlns:a16="http://schemas.microsoft.com/office/drawing/2014/main" id="{97CCE11C-0DC5-4E5B-853E-BA4E52C82F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3BA4F8-8049-4D38-8B6D-88BE135436D0}"/>
              </a:ext>
            </a:extLst>
          </p:cNvPr>
          <p:cNvSpPr>
            <a:spLocks noGrp="1"/>
          </p:cNvSpPr>
          <p:nvPr>
            <p:ph type="sldNum" sz="quarter" idx="12"/>
          </p:nvPr>
        </p:nvSpPr>
        <p:spPr/>
        <p:txBody>
          <a:bodyPr/>
          <a:lstStyle/>
          <a:p>
            <a:fld id="{0B148D46-901E-48F3-8D44-AC8AE3730DEE}" type="slidenum">
              <a:rPr lang="en-US" smtClean="0"/>
              <a:t>‹#›</a:t>
            </a:fld>
            <a:endParaRPr lang="en-US"/>
          </a:p>
        </p:txBody>
      </p:sp>
    </p:spTree>
    <p:extLst>
      <p:ext uri="{BB962C8B-B14F-4D97-AF65-F5344CB8AC3E}">
        <p14:creationId xmlns:p14="http://schemas.microsoft.com/office/powerpoint/2010/main" val="1263706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13B68-5FBA-4E6C-B7F9-560DE78304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2C928E-9633-4AAF-89FB-51FE6AF0C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6E11E8-C229-44E0-9A64-BF34FC06BA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B4830-08B1-4A09-BA07-4EEA066927F1}" type="datetimeFigureOut">
              <a:rPr lang="en-US" smtClean="0"/>
              <a:t>2/3/20</a:t>
            </a:fld>
            <a:endParaRPr lang="en-US"/>
          </a:p>
        </p:txBody>
      </p:sp>
      <p:sp>
        <p:nvSpPr>
          <p:cNvPr id="5" name="Footer Placeholder 4">
            <a:extLst>
              <a:ext uri="{FF2B5EF4-FFF2-40B4-BE49-F238E27FC236}">
                <a16:creationId xmlns:a16="http://schemas.microsoft.com/office/drawing/2014/main" id="{B7C7B0CB-4A02-413E-A43F-196E626286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485830-9D18-46A5-BFBA-D1C7E7BDAD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148D46-901E-48F3-8D44-AC8AE3730DEE}" type="slidenum">
              <a:rPr lang="en-US" smtClean="0"/>
              <a:t>‹#›</a:t>
            </a:fld>
            <a:endParaRPr lang="en-US"/>
          </a:p>
        </p:txBody>
      </p:sp>
    </p:spTree>
    <p:extLst>
      <p:ext uri="{BB962C8B-B14F-4D97-AF65-F5344CB8AC3E}">
        <p14:creationId xmlns:p14="http://schemas.microsoft.com/office/powerpoint/2010/main" val="3157925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meinhardt.net/news/particulate-matter-2-5-microns-pm2-5-indoor-air-quality-your-health/"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epa.gov/air-trends/particulate-matter-pm25-trends#pmnat"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airnow.gov/index.cfm?tab=1"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epa.maps.arcgis.com/apps/MapSeries/index.html?appid=d37c4a84a023422e8a24272dd8875f56" TargetMode="Externa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0849F-346D-4CF3-BD99-B7A95BD08943}"/>
              </a:ext>
            </a:extLst>
          </p:cNvPr>
          <p:cNvSpPr>
            <a:spLocks noGrp="1"/>
          </p:cNvSpPr>
          <p:nvPr>
            <p:ph type="ctrTitle"/>
          </p:nvPr>
        </p:nvSpPr>
        <p:spPr/>
        <p:txBody>
          <a:bodyPr/>
          <a:lstStyle/>
          <a:p>
            <a:r>
              <a:rPr lang="en-US" dirty="0"/>
              <a:t>Air Quality</a:t>
            </a:r>
          </a:p>
        </p:txBody>
      </p:sp>
    </p:spTree>
    <p:extLst>
      <p:ext uri="{BB962C8B-B14F-4D97-AF65-F5344CB8AC3E}">
        <p14:creationId xmlns:p14="http://schemas.microsoft.com/office/powerpoint/2010/main" val="1575795944"/>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7DF8E-5291-4723-A1E9-1CAC80A14F06}"/>
              </a:ext>
            </a:extLst>
          </p:cNvPr>
          <p:cNvSpPr>
            <a:spLocks noGrp="1"/>
          </p:cNvSpPr>
          <p:nvPr>
            <p:ph type="title"/>
          </p:nvPr>
        </p:nvSpPr>
        <p:spPr/>
        <p:txBody>
          <a:bodyPr/>
          <a:lstStyle/>
          <a:p>
            <a:r>
              <a:rPr lang="en-US" dirty="0"/>
              <a:t>Particulate Matter (PM)</a:t>
            </a:r>
          </a:p>
        </p:txBody>
      </p:sp>
      <p:sp>
        <p:nvSpPr>
          <p:cNvPr id="3" name="Content Placeholder 2">
            <a:extLst>
              <a:ext uri="{FF2B5EF4-FFF2-40B4-BE49-F238E27FC236}">
                <a16:creationId xmlns:a16="http://schemas.microsoft.com/office/drawing/2014/main" id="{25368273-492C-40A0-8C99-2CF1672103DE}"/>
              </a:ext>
            </a:extLst>
          </p:cNvPr>
          <p:cNvSpPr>
            <a:spLocks noGrp="1"/>
          </p:cNvSpPr>
          <p:nvPr>
            <p:ph idx="1"/>
          </p:nvPr>
        </p:nvSpPr>
        <p:spPr/>
        <p:txBody>
          <a:bodyPr/>
          <a:lstStyle/>
          <a:p>
            <a:r>
              <a:rPr lang="en-US" dirty="0"/>
              <a:t>PM includes sulfate, nitrate, mineral dust, sea spray, and carbon (organic and black)</a:t>
            </a:r>
          </a:p>
          <a:p>
            <a:r>
              <a:rPr lang="en-US" dirty="0"/>
              <a:t>Particles less than 2.5 µm can be inhaled (PM2.5)</a:t>
            </a:r>
          </a:p>
          <a:p>
            <a:r>
              <a:rPr lang="en-US" dirty="0"/>
              <a:t>PM2.5 causes adverse health effects</a:t>
            </a:r>
          </a:p>
          <a:p>
            <a:r>
              <a:rPr lang="en-US" dirty="0"/>
              <a:t>PM is affected by wind speed and precipitation</a:t>
            </a:r>
          </a:p>
          <a:p>
            <a:r>
              <a:rPr lang="en-US" dirty="0"/>
              <a:t>Wildfires worsen air quality and increase the PM concentration</a:t>
            </a:r>
          </a:p>
          <a:p>
            <a:r>
              <a:rPr lang="en-US" dirty="0"/>
              <a:t>The following will impact the PM concentrations: changing weather patterns and emission (from vegetation and human activities), and evaporation of aerosols </a:t>
            </a:r>
          </a:p>
        </p:txBody>
      </p:sp>
    </p:spTree>
    <p:extLst>
      <p:ext uri="{BB962C8B-B14F-4D97-AF65-F5344CB8AC3E}">
        <p14:creationId xmlns:p14="http://schemas.microsoft.com/office/powerpoint/2010/main" val="3573650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5E9AF-019C-4D2F-AE73-0F2F6F08D31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F3C7025-ECD1-4140-AD3A-6A95D9BEB983}"/>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770EA4B5-5FE3-44AF-9DF7-B2C73FD2766A}"/>
              </a:ext>
            </a:extLst>
          </p:cNvPr>
          <p:cNvPicPr>
            <a:picLocks noChangeAspect="1"/>
          </p:cNvPicPr>
          <p:nvPr/>
        </p:nvPicPr>
        <p:blipFill rotWithShape="1">
          <a:blip r:embed="rId2"/>
          <a:srcRect l="815" t="725"/>
          <a:stretch/>
        </p:blipFill>
        <p:spPr>
          <a:xfrm>
            <a:off x="2362200" y="838200"/>
            <a:ext cx="7529512" cy="5219700"/>
          </a:xfrm>
          <a:prstGeom prst="rect">
            <a:avLst/>
          </a:prstGeom>
        </p:spPr>
      </p:pic>
      <p:sp>
        <p:nvSpPr>
          <p:cNvPr id="5" name="Rectangle 4">
            <a:extLst>
              <a:ext uri="{FF2B5EF4-FFF2-40B4-BE49-F238E27FC236}">
                <a16:creationId xmlns:a16="http://schemas.microsoft.com/office/drawing/2014/main" id="{604F77F4-256C-4D5F-A1BA-36E0B9A9DC97}"/>
              </a:ext>
            </a:extLst>
          </p:cNvPr>
          <p:cNvSpPr/>
          <p:nvPr/>
        </p:nvSpPr>
        <p:spPr>
          <a:xfrm>
            <a:off x="1184429" y="6169709"/>
            <a:ext cx="10720526" cy="646331"/>
          </a:xfrm>
          <a:prstGeom prst="rect">
            <a:avLst/>
          </a:prstGeom>
        </p:spPr>
        <p:txBody>
          <a:bodyPr wrap="square">
            <a:spAutoFit/>
          </a:bodyPr>
          <a:lstStyle/>
          <a:p>
            <a:r>
              <a:rPr lang="en-US" dirty="0">
                <a:hlinkClick r:id="rId3"/>
              </a:rPr>
              <a:t>http://www.meinhardt.net/news/particulate-matter-2-5-microns-pm2-5-indoor-air-quality-your-health/</a:t>
            </a:r>
            <a:endParaRPr lang="en-US" dirty="0"/>
          </a:p>
          <a:p>
            <a:endParaRPr lang="en-US" dirty="0"/>
          </a:p>
        </p:txBody>
      </p:sp>
    </p:spTree>
    <p:extLst>
      <p:ext uri="{BB962C8B-B14F-4D97-AF65-F5344CB8AC3E}">
        <p14:creationId xmlns:p14="http://schemas.microsoft.com/office/powerpoint/2010/main" val="2614606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B1CA-38F7-4395-AB29-62793863502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7CBA605-54FF-47E3-ADF7-996B7CD6DF49}"/>
              </a:ext>
            </a:extLst>
          </p:cNvPr>
          <p:cNvSpPr>
            <a:spLocks noGrp="1"/>
          </p:cNvSpPr>
          <p:nvPr>
            <p:ph idx="1"/>
          </p:nvPr>
        </p:nvSpPr>
        <p:spPr>
          <a:xfrm>
            <a:off x="838200" y="5505974"/>
            <a:ext cx="7275990" cy="1265300"/>
          </a:xfrm>
        </p:spPr>
        <p:txBody>
          <a:bodyPr/>
          <a:lstStyle/>
          <a:p>
            <a:pPr marL="0" indent="0">
              <a:buNone/>
            </a:pPr>
            <a:r>
              <a:rPr lang="en-US" sz="1600" dirty="0">
                <a:hlinkClick r:id="rId2"/>
              </a:rPr>
              <a:t>https://www.epa.gov/air-trends/particulate-matter-pm25-trends#pmnat</a:t>
            </a:r>
            <a:endParaRPr lang="en-US" sz="1600" dirty="0"/>
          </a:p>
          <a:p>
            <a:endParaRPr lang="en-US" dirty="0"/>
          </a:p>
        </p:txBody>
      </p:sp>
      <p:pic>
        <p:nvPicPr>
          <p:cNvPr id="4" name="Picture 3">
            <a:extLst>
              <a:ext uri="{FF2B5EF4-FFF2-40B4-BE49-F238E27FC236}">
                <a16:creationId xmlns:a16="http://schemas.microsoft.com/office/drawing/2014/main" id="{E5AC6E26-4C53-4069-9055-0C477FCECBCF}"/>
              </a:ext>
            </a:extLst>
          </p:cNvPr>
          <p:cNvPicPr>
            <a:picLocks noChangeAspect="1"/>
          </p:cNvPicPr>
          <p:nvPr/>
        </p:nvPicPr>
        <p:blipFill>
          <a:blip r:embed="rId3"/>
          <a:stretch>
            <a:fillRect/>
          </a:stretch>
        </p:blipFill>
        <p:spPr>
          <a:xfrm>
            <a:off x="269705" y="206313"/>
            <a:ext cx="5953125" cy="4705350"/>
          </a:xfrm>
          <a:prstGeom prst="rect">
            <a:avLst/>
          </a:prstGeom>
        </p:spPr>
      </p:pic>
      <p:pic>
        <p:nvPicPr>
          <p:cNvPr id="5" name="Picture 4">
            <a:extLst>
              <a:ext uri="{FF2B5EF4-FFF2-40B4-BE49-F238E27FC236}">
                <a16:creationId xmlns:a16="http://schemas.microsoft.com/office/drawing/2014/main" id="{C93DDBA5-FE93-4316-A475-AEAECD034499}"/>
              </a:ext>
            </a:extLst>
          </p:cNvPr>
          <p:cNvPicPr>
            <a:picLocks noChangeAspect="1"/>
          </p:cNvPicPr>
          <p:nvPr/>
        </p:nvPicPr>
        <p:blipFill>
          <a:blip r:embed="rId4"/>
          <a:stretch>
            <a:fillRect/>
          </a:stretch>
        </p:blipFill>
        <p:spPr>
          <a:xfrm>
            <a:off x="6096000" y="365125"/>
            <a:ext cx="6029325" cy="4562475"/>
          </a:xfrm>
          <a:prstGeom prst="rect">
            <a:avLst/>
          </a:prstGeom>
        </p:spPr>
      </p:pic>
    </p:spTree>
    <p:extLst>
      <p:ext uri="{BB962C8B-B14F-4D97-AF65-F5344CB8AC3E}">
        <p14:creationId xmlns:p14="http://schemas.microsoft.com/office/powerpoint/2010/main" val="675728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F5654-FF2D-490C-A3C8-553862598683}"/>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61059D2B-8441-48B0-A8FB-4F2BE0FC2F0C}"/>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1309B47C-1C5D-4820-AD41-EAA78E87B1AF}"/>
              </a:ext>
            </a:extLst>
          </p:cNvPr>
          <p:cNvPicPr>
            <a:picLocks noChangeAspect="1"/>
          </p:cNvPicPr>
          <p:nvPr/>
        </p:nvPicPr>
        <p:blipFill>
          <a:blip r:embed="rId2"/>
          <a:stretch>
            <a:fillRect/>
          </a:stretch>
        </p:blipFill>
        <p:spPr>
          <a:xfrm>
            <a:off x="552450" y="1138237"/>
            <a:ext cx="5543550" cy="4391025"/>
          </a:xfrm>
          <a:prstGeom prst="rect">
            <a:avLst/>
          </a:prstGeom>
        </p:spPr>
      </p:pic>
      <p:pic>
        <p:nvPicPr>
          <p:cNvPr id="5" name="Picture 4">
            <a:extLst>
              <a:ext uri="{FF2B5EF4-FFF2-40B4-BE49-F238E27FC236}">
                <a16:creationId xmlns:a16="http://schemas.microsoft.com/office/drawing/2014/main" id="{1BE398F5-0F84-42FB-BCB0-04A43DBC4B84}"/>
              </a:ext>
            </a:extLst>
          </p:cNvPr>
          <p:cNvPicPr>
            <a:picLocks noChangeAspect="1"/>
          </p:cNvPicPr>
          <p:nvPr/>
        </p:nvPicPr>
        <p:blipFill>
          <a:blip r:embed="rId3"/>
          <a:stretch>
            <a:fillRect/>
          </a:stretch>
        </p:blipFill>
        <p:spPr>
          <a:xfrm>
            <a:off x="6096000" y="1201737"/>
            <a:ext cx="5543550" cy="4352925"/>
          </a:xfrm>
          <a:prstGeom prst="rect">
            <a:avLst/>
          </a:prstGeom>
        </p:spPr>
      </p:pic>
    </p:spTree>
    <p:extLst>
      <p:ext uri="{BB962C8B-B14F-4D97-AF65-F5344CB8AC3E}">
        <p14:creationId xmlns:p14="http://schemas.microsoft.com/office/powerpoint/2010/main" val="1860505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Air pollution">
            <a:extLst>
              <a:ext uri="{FF2B5EF4-FFF2-40B4-BE49-F238E27FC236}">
                <a16:creationId xmlns:a16="http://schemas.microsoft.com/office/drawing/2014/main" id="{361C7940-CED7-411B-B7A6-FC7BDF86497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666" b="3881"/>
          <a:stretch/>
        </p:blipFill>
        <p:spPr bwMode="auto">
          <a:xfrm>
            <a:off x="-151133" y="-8877"/>
            <a:ext cx="12518527" cy="687131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2696D3D-BE47-4F48-BA97-9C9E2D1BD833}"/>
              </a:ext>
            </a:extLst>
          </p:cNvPr>
          <p:cNvSpPr>
            <a:spLocks noGrp="1"/>
          </p:cNvSpPr>
          <p:nvPr>
            <p:ph type="title"/>
          </p:nvPr>
        </p:nvSpPr>
        <p:spPr>
          <a:xfrm>
            <a:off x="838200" y="365125"/>
            <a:ext cx="10515600" cy="1325563"/>
          </a:xfrm>
        </p:spPr>
        <p:txBody>
          <a:bodyPr/>
          <a:lstStyle/>
          <a:p>
            <a:r>
              <a:rPr lang="en-US"/>
              <a:t>Increasing Risks from Air Pollution</a:t>
            </a:r>
            <a:endParaRPr lang="en-US" dirty="0"/>
          </a:p>
        </p:txBody>
      </p:sp>
      <p:sp>
        <p:nvSpPr>
          <p:cNvPr id="3" name="Content Placeholder 2">
            <a:extLst>
              <a:ext uri="{FF2B5EF4-FFF2-40B4-BE49-F238E27FC236}">
                <a16:creationId xmlns:a16="http://schemas.microsoft.com/office/drawing/2014/main" id="{1495C632-665A-438F-BD91-5454FADFF841}"/>
              </a:ext>
            </a:extLst>
          </p:cNvPr>
          <p:cNvSpPr>
            <a:spLocks noGrp="1"/>
          </p:cNvSpPr>
          <p:nvPr>
            <p:ph idx="1"/>
          </p:nvPr>
        </p:nvSpPr>
        <p:spPr>
          <a:xfrm>
            <a:off x="676275" y="2871786"/>
            <a:ext cx="10515600" cy="4351338"/>
          </a:xfrm>
        </p:spPr>
        <p:txBody>
          <a:bodyPr/>
          <a:lstStyle/>
          <a:p>
            <a:r>
              <a:rPr lang="en-US" dirty="0">
                <a:solidFill>
                  <a:schemeClr val="bg1"/>
                </a:solidFill>
              </a:rPr>
              <a:t>Key Message 1</a:t>
            </a:r>
          </a:p>
          <a:p>
            <a:pPr lvl="1"/>
            <a:r>
              <a:rPr lang="en-US" dirty="0">
                <a:solidFill>
                  <a:schemeClr val="bg1"/>
                </a:solidFill>
              </a:rPr>
              <a:t>“More than 100 million people in the United States live in communities where air pollution exceeds health-based air quality standards. Unless counteracting efforts to improve air quality are implemented, climate change will worsen existing air pollution levels. This worsened air pollution would increase the incidence of adverse respiratory and cardiovascular health effects, including premature death. Increased air pollution would also have other environmental consequences, including reduced visibility and damage to agricultural crops and forests.”</a:t>
            </a:r>
          </a:p>
        </p:txBody>
      </p:sp>
    </p:spTree>
    <p:extLst>
      <p:ext uri="{BB962C8B-B14F-4D97-AF65-F5344CB8AC3E}">
        <p14:creationId xmlns:p14="http://schemas.microsoft.com/office/powerpoint/2010/main" val="3289347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9B57D-6EAD-40BC-B7B0-E3C3C294985A}"/>
              </a:ext>
            </a:extLst>
          </p:cNvPr>
          <p:cNvSpPr>
            <a:spLocks noGrp="1"/>
          </p:cNvSpPr>
          <p:nvPr>
            <p:ph type="title"/>
          </p:nvPr>
        </p:nvSpPr>
        <p:spPr>
          <a:xfrm>
            <a:off x="838200" y="365125"/>
            <a:ext cx="10515600" cy="1325563"/>
          </a:xfrm>
        </p:spPr>
        <p:txBody>
          <a:bodyPr/>
          <a:lstStyle/>
          <a:p>
            <a:r>
              <a:rPr lang="en-US" dirty="0"/>
              <a:t>Increasing Risks from Air Pollution</a:t>
            </a:r>
          </a:p>
        </p:txBody>
      </p:sp>
      <p:sp>
        <p:nvSpPr>
          <p:cNvPr id="3" name="Content Placeholder 2">
            <a:extLst>
              <a:ext uri="{FF2B5EF4-FFF2-40B4-BE49-F238E27FC236}">
                <a16:creationId xmlns:a16="http://schemas.microsoft.com/office/drawing/2014/main" id="{9AA3F34F-B858-41C7-A9A0-2519BF6FC561}"/>
              </a:ext>
            </a:extLst>
          </p:cNvPr>
          <p:cNvSpPr>
            <a:spLocks noGrp="1"/>
          </p:cNvSpPr>
          <p:nvPr>
            <p:ph idx="1"/>
          </p:nvPr>
        </p:nvSpPr>
        <p:spPr>
          <a:xfrm>
            <a:off x="838200" y="1825625"/>
            <a:ext cx="10515600" cy="4592930"/>
          </a:xfrm>
        </p:spPr>
        <p:txBody>
          <a:bodyPr>
            <a:normAutofit/>
          </a:bodyPr>
          <a:lstStyle/>
          <a:p>
            <a:r>
              <a:rPr lang="en-US" dirty="0"/>
              <a:t>Polluted areas will continue to have an increase in ozone concentration, which is mostly driven by temperature</a:t>
            </a:r>
          </a:p>
          <a:p>
            <a:pPr lvl="1"/>
            <a:r>
              <a:rPr lang="en-US" dirty="0"/>
              <a:t>Leads to worse human and environmental health</a:t>
            </a:r>
          </a:p>
          <a:p>
            <a:endParaRPr lang="en-US" dirty="0"/>
          </a:p>
          <a:p>
            <a:r>
              <a:rPr lang="en-US" dirty="0"/>
              <a:t>Assessing the impacts of climate change on ozone is a complicated process which requires multiple years of model information</a:t>
            </a:r>
          </a:p>
          <a:p>
            <a:endParaRPr lang="en-US" dirty="0"/>
          </a:p>
          <a:p>
            <a:r>
              <a:rPr lang="en-US" dirty="0"/>
              <a:t>Ozone levels will also be affected by global and domestic </a:t>
            </a:r>
            <a:r>
              <a:rPr lang="en-US"/>
              <a:t>ozone precursors </a:t>
            </a:r>
            <a:r>
              <a:rPr lang="en-US" dirty="0"/>
              <a:t>(CO, NOx, volatile organic compounds) and methane emissions </a:t>
            </a:r>
          </a:p>
        </p:txBody>
      </p:sp>
    </p:spTree>
    <p:extLst>
      <p:ext uri="{BB962C8B-B14F-4D97-AF65-F5344CB8AC3E}">
        <p14:creationId xmlns:p14="http://schemas.microsoft.com/office/powerpoint/2010/main" val="164816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0AF985-D6B9-429F-9FF1-6F7058B2C72C}"/>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A9E92B49-D50C-4D44-A51C-5D78824FDE0E}"/>
              </a:ext>
            </a:extLst>
          </p:cNvPr>
          <p:cNvPicPr>
            <a:picLocks noChangeAspect="1"/>
          </p:cNvPicPr>
          <p:nvPr/>
        </p:nvPicPr>
        <p:blipFill>
          <a:blip r:embed="rId2"/>
          <a:stretch>
            <a:fillRect/>
          </a:stretch>
        </p:blipFill>
        <p:spPr>
          <a:xfrm>
            <a:off x="1565489" y="118584"/>
            <a:ext cx="9061021" cy="6739416"/>
          </a:xfrm>
          <a:prstGeom prst="rect">
            <a:avLst/>
          </a:prstGeom>
        </p:spPr>
      </p:pic>
      <p:sp>
        <p:nvSpPr>
          <p:cNvPr id="7" name="Title 6">
            <a:extLst>
              <a:ext uri="{FF2B5EF4-FFF2-40B4-BE49-F238E27FC236}">
                <a16:creationId xmlns:a16="http://schemas.microsoft.com/office/drawing/2014/main" id="{4BDA48E4-16E7-4D99-AF8C-D242944762DE}"/>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2116281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D5BEC6-4B1C-4714-B131-1B436D5FE8F5}"/>
              </a:ext>
            </a:extLst>
          </p:cNvPr>
          <p:cNvSpPr>
            <a:spLocks noGrp="1"/>
          </p:cNvSpPr>
          <p:nvPr>
            <p:ph idx="1"/>
          </p:nvPr>
        </p:nvSpPr>
        <p:spPr/>
        <p:txBody>
          <a:bodyPr/>
          <a:lstStyle/>
          <a:p>
            <a:r>
              <a:rPr lang="en-US" dirty="0"/>
              <a:t>PM2.5 is the most impactful air pollutant for health</a:t>
            </a:r>
          </a:p>
          <a:p>
            <a:r>
              <a:rPr lang="en-US" dirty="0"/>
              <a:t>Although there are efforts to reduce the concentration of PM2.5, it’s almost impossible to make predictions because many different factors that are affected by climate change (temperature, humidity, wind speed, and rainfall) impact the concentration</a:t>
            </a:r>
          </a:p>
          <a:p>
            <a:r>
              <a:rPr lang="en-US" dirty="0"/>
              <a:t>Some studies suggest PM2.5 will increase over NA, but it remains highly uncertain (the concentration depends so much on precipitation)</a:t>
            </a:r>
          </a:p>
          <a:p>
            <a:r>
              <a:rPr lang="en-US" dirty="0"/>
              <a:t>Some ways places have adapted is by issuing air quality alerts, which signals people to stay indoors</a:t>
            </a:r>
          </a:p>
        </p:txBody>
      </p:sp>
      <p:sp>
        <p:nvSpPr>
          <p:cNvPr id="5" name="Title 1">
            <a:extLst>
              <a:ext uri="{FF2B5EF4-FFF2-40B4-BE49-F238E27FC236}">
                <a16:creationId xmlns:a16="http://schemas.microsoft.com/office/drawing/2014/main" id="{EDC35882-B99D-4857-8E60-9390703C3427}"/>
              </a:ext>
            </a:extLst>
          </p:cNvPr>
          <p:cNvSpPr>
            <a:spLocks noGrp="1"/>
          </p:cNvSpPr>
          <p:nvPr>
            <p:ph type="title"/>
          </p:nvPr>
        </p:nvSpPr>
        <p:spPr>
          <a:xfrm>
            <a:off x="838200" y="365125"/>
            <a:ext cx="10515600" cy="1325563"/>
          </a:xfrm>
        </p:spPr>
        <p:txBody>
          <a:bodyPr/>
          <a:lstStyle/>
          <a:p>
            <a:r>
              <a:rPr lang="en-US" dirty="0"/>
              <a:t>Increasing Risks from Air Pollution</a:t>
            </a:r>
          </a:p>
        </p:txBody>
      </p:sp>
    </p:spTree>
    <p:extLst>
      <p:ext uri="{BB962C8B-B14F-4D97-AF65-F5344CB8AC3E}">
        <p14:creationId xmlns:p14="http://schemas.microsoft.com/office/powerpoint/2010/main" val="68532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3959E9-D26F-4624-9387-6941B0DBF4C7}"/>
              </a:ext>
            </a:extLst>
          </p:cNvPr>
          <p:cNvPicPr>
            <a:picLocks noChangeAspect="1"/>
          </p:cNvPicPr>
          <p:nvPr/>
        </p:nvPicPr>
        <p:blipFill>
          <a:blip r:embed="rId2"/>
          <a:stretch>
            <a:fillRect/>
          </a:stretch>
        </p:blipFill>
        <p:spPr>
          <a:xfrm>
            <a:off x="-562654" y="0"/>
            <a:ext cx="14008914" cy="6991581"/>
          </a:xfrm>
          <a:prstGeom prst="rect">
            <a:avLst/>
          </a:prstGeom>
        </p:spPr>
      </p:pic>
      <p:sp>
        <p:nvSpPr>
          <p:cNvPr id="2" name="Title 1">
            <a:extLst>
              <a:ext uri="{FF2B5EF4-FFF2-40B4-BE49-F238E27FC236}">
                <a16:creationId xmlns:a16="http://schemas.microsoft.com/office/drawing/2014/main" id="{777B99A3-8F7A-4EA1-A644-D809CECED2B1}"/>
              </a:ext>
            </a:extLst>
          </p:cNvPr>
          <p:cNvSpPr>
            <a:spLocks noGrp="1"/>
          </p:cNvSpPr>
          <p:nvPr>
            <p:ph type="title"/>
          </p:nvPr>
        </p:nvSpPr>
        <p:spPr>
          <a:xfrm>
            <a:off x="838200" y="365125"/>
            <a:ext cx="10515600" cy="1325563"/>
          </a:xfrm>
        </p:spPr>
        <p:txBody>
          <a:bodyPr/>
          <a:lstStyle/>
          <a:p>
            <a:r>
              <a:rPr lang="en-US" dirty="0">
                <a:solidFill>
                  <a:schemeClr val="bg1"/>
                </a:solidFill>
              </a:rPr>
              <a:t>Increasing Impacts of Wildfires</a:t>
            </a:r>
          </a:p>
        </p:txBody>
      </p:sp>
      <p:sp>
        <p:nvSpPr>
          <p:cNvPr id="3" name="Content Placeholder 2">
            <a:extLst>
              <a:ext uri="{FF2B5EF4-FFF2-40B4-BE49-F238E27FC236}">
                <a16:creationId xmlns:a16="http://schemas.microsoft.com/office/drawing/2014/main" id="{BB4ADC28-C81B-4289-B53A-8F02A7625260}"/>
              </a:ext>
            </a:extLst>
          </p:cNvPr>
          <p:cNvSpPr>
            <a:spLocks noGrp="1"/>
          </p:cNvSpPr>
          <p:nvPr>
            <p:ph idx="1"/>
          </p:nvPr>
        </p:nvSpPr>
        <p:spPr>
          <a:xfrm>
            <a:off x="1415248" y="4200818"/>
            <a:ext cx="10515600" cy="2790763"/>
          </a:xfrm>
        </p:spPr>
        <p:txBody>
          <a:bodyPr/>
          <a:lstStyle/>
          <a:p>
            <a:r>
              <a:rPr lang="en-US" dirty="0">
                <a:solidFill>
                  <a:schemeClr val="bg1"/>
                </a:solidFill>
              </a:rPr>
              <a:t>Key Message Two</a:t>
            </a:r>
          </a:p>
          <a:p>
            <a:pPr lvl="1"/>
            <a:r>
              <a:rPr lang="en-US" dirty="0">
                <a:solidFill>
                  <a:schemeClr val="bg1"/>
                </a:solidFill>
              </a:rPr>
              <a:t>“Wildfire smoke degrades air quality, increasing the health risks to tens of millions of people in the United States. More frequent and severe wildfires due to climate change would further diminish air quality, increase incidences of respiratory illness from exposure to wildfire smoke, impair visibility, and disrupt outdoor recreational activities.”</a:t>
            </a:r>
          </a:p>
        </p:txBody>
      </p:sp>
    </p:spTree>
    <p:extLst>
      <p:ext uri="{BB962C8B-B14F-4D97-AF65-F5344CB8AC3E}">
        <p14:creationId xmlns:p14="http://schemas.microsoft.com/office/powerpoint/2010/main" val="2269535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9AE8F-FB25-4A17-B283-51744DF2E9B5}"/>
              </a:ext>
            </a:extLst>
          </p:cNvPr>
          <p:cNvSpPr>
            <a:spLocks noGrp="1"/>
          </p:cNvSpPr>
          <p:nvPr>
            <p:ph type="title"/>
          </p:nvPr>
        </p:nvSpPr>
        <p:spPr/>
        <p:txBody>
          <a:bodyPr/>
          <a:lstStyle/>
          <a:p>
            <a:r>
              <a:rPr lang="en-US" dirty="0"/>
              <a:t>Increasing Impacts of Wildfires</a:t>
            </a:r>
          </a:p>
        </p:txBody>
      </p:sp>
      <p:sp>
        <p:nvSpPr>
          <p:cNvPr id="3" name="Content Placeholder 2">
            <a:extLst>
              <a:ext uri="{FF2B5EF4-FFF2-40B4-BE49-F238E27FC236}">
                <a16:creationId xmlns:a16="http://schemas.microsoft.com/office/drawing/2014/main" id="{E1709500-E2ED-40DE-BF9B-1BE2198FAF45}"/>
              </a:ext>
            </a:extLst>
          </p:cNvPr>
          <p:cNvSpPr>
            <a:spLocks noGrp="1"/>
          </p:cNvSpPr>
          <p:nvPr>
            <p:ph idx="1"/>
          </p:nvPr>
        </p:nvSpPr>
        <p:spPr>
          <a:xfrm>
            <a:off x="838200" y="1825625"/>
            <a:ext cx="10515600" cy="4667250"/>
          </a:xfrm>
        </p:spPr>
        <p:txBody>
          <a:bodyPr>
            <a:normAutofit/>
          </a:bodyPr>
          <a:lstStyle/>
          <a:p>
            <a:r>
              <a:rPr lang="en-US" dirty="0"/>
              <a:t>Wildfires are already more frequent and intense due to warmer springs and drier summers, soils, and vegetation—this impairs human health and visibility</a:t>
            </a:r>
          </a:p>
          <a:p>
            <a:endParaRPr lang="en-US" dirty="0"/>
          </a:p>
          <a:p>
            <a:r>
              <a:rPr lang="en-US" dirty="0"/>
              <a:t>The area of forests burned has doubled since 1984 due to human-caused climate change—this is projected to continue</a:t>
            </a:r>
          </a:p>
          <a:p>
            <a:endParaRPr lang="en-US" dirty="0"/>
          </a:p>
          <a:p>
            <a:r>
              <a:rPr lang="en-US" dirty="0"/>
              <a:t>Wildfires contribute to 40% of directly emitted PM2.5 in the US</a:t>
            </a:r>
          </a:p>
        </p:txBody>
      </p:sp>
    </p:spTree>
    <p:extLst>
      <p:ext uri="{BB962C8B-B14F-4D97-AF65-F5344CB8AC3E}">
        <p14:creationId xmlns:p14="http://schemas.microsoft.com/office/powerpoint/2010/main" val="2319415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0E4B4-464F-477C-8B80-8D89C27003C3}"/>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BE4F5346-8BEA-481B-AFCF-7D5820232188}"/>
              </a:ext>
            </a:extLst>
          </p:cNvPr>
          <p:cNvSpPr>
            <a:spLocks noGrp="1"/>
          </p:cNvSpPr>
          <p:nvPr>
            <p:ph idx="1"/>
          </p:nvPr>
        </p:nvSpPr>
        <p:spPr>
          <a:xfrm>
            <a:off x="838200" y="1825625"/>
            <a:ext cx="10515600" cy="4667250"/>
          </a:xfrm>
        </p:spPr>
        <p:txBody>
          <a:bodyPr>
            <a:normAutofit/>
          </a:bodyPr>
          <a:lstStyle/>
          <a:p>
            <a:r>
              <a:rPr lang="en-US" dirty="0"/>
              <a:t>Ozone concentrations will increase over US, especially in already polluted areas	</a:t>
            </a:r>
          </a:p>
          <a:p>
            <a:r>
              <a:rPr lang="en-US" dirty="0"/>
              <a:t>The US has already experienced a change in ozone concentration</a:t>
            </a:r>
          </a:p>
          <a:p>
            <a:r>
              <a:rPr lang="en-US" dirty="0"/>
              <a:t>The number of wildfires have increased due to the effects of climate change (drier summers and soils)</a:t>
            </a:r>
          </a:p>
          <a:p>
            <a:r>
              <a:rPr lang="en-US" dirty="0"/>
              <a:t>Wildfire smoke can have adverse effects on human health</a:t>
            </a:r>
          </a:p>
          <a:p>
            <a:r>
              <a:rPr lang="en-US" dirty="0"/>
              <a:t>The increase of Carbon Dioxide and temperature increases the length of pollen season, the quantity produced, and changes the severity of allergic reaction.</a:t>
            </a:r>
          </a:p>
          <a:p>
            <a:r>
              <a:rPr lang="en-US" dirty="0"/>
              <a:t>The energy sector emits a massive amount of emissions </a:t>
            </a:r>
          </a:p>
        </p:txBody>
      </p:sp>
    </p:spTree>
    <p:extLst>
      <p:ext uri="{BB962C8B-B14F-4D97-AF65-F5344CB8AC3E}">
        <p14:creationId xmlns:p14="http://schemas.microsoft.com/office/powerpoint/2010/main" val="4067621653"/>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7006D8-76C3-443E-987D-63069072FB0D}"/>
              </a:ext>
            </a:extLst>
          </p:cNvPr>
          <p:cNvSpPr>
            <a:spLocks noGrp="1"/>
          </p:cNvSpPr>
          <p:nvPr>
            <p:ph idx="1"/>
          </p:nvPr>
        </p:nvSpPr>
        <p:spPr/>
        <p:txBody>
          <a:bodyPr/>
          <a:lstStyle/>
          <a:p>
            <a:r>
              <a:rPr lang="en-US" dirty="0"/>
              <a:t>The amount of wildfires predicted for the future may offset efforts of reduction</a:t>
            </a:r>
          </a:p>
          <a:p>
            <a:endParaRPr lang="en-US" dirty="0"/>
          </a:p>
          <a:p>
            <a:r>
              <a:rPr lang="en-US" dirty="0"/>
              <a:t>The duration of outdoor activities will likely decrease</a:t>
            </a:r>
          </a:p>
          <a:p>
            <a:endParaRPr lang="en-US" dirty="0"/>
          </a:p>
          <a:p>
            <a:r>
              <a:rPr lang="en-US" dirty="0"/>
              <a:t>Forest management may offset some of the effects of climate change</a:t>
            </a:r>
          </a:p>
          <a:p>
            <a:endParaRPr lang="en-US" dirty="0"/>
          </a:p>
        </p:txBody>
      </p:sp>
      <p:sp>
        <p:nvSpPr>
          <p:cNvPr id="4" name="Title 1">
            <a:extLst>
              <a:ext uri="{FF2B5EF4-FFF2-40B4-BE49-F238E27FC236}">
                <a16:creationId xmlns:a16="http://schemas.microsoft.com/office/drawing/2014/main" id="{BB670CC6-4D6C-4097-93FD-B3DF45938880}"/>
              </a:ext>
            </a:extLst>
          </p:cNvPr>
          <p:cNvSpPr>
            <a:spLocks noGrp="1"/>
          </p:cNvSpPr>
          <p:nvPr>
            <p:ph type="title"/>
          </p:nvPr>
        </p:nvSpPr>
        <p:spPr>
          <a:xfrm>
            <a:off x="838200" y="365125"/>
            <a:ext cx="10515600" cy="1325563"/>
          </a:xfrm>
        </p:spPr>
        <p:txBody>
          <a:bodyPr/>
          <a:lstStyle/>
          <a:p>
            <a:r>
              <a:rPr lang="en-US" dirty="0"/>
              <a:t>Increasing Impacts of Wildfires</a:t>
            </a:r>
          </a:p>
        </p:txBody>
      </p:sp>
    </p:spTree>
    <p:extLst>
      <p:ext uri="{BB962C8B-B14F-4D97-AF65-F5344CB8AC3E}">
        <p14:creationId xmlns:p14="http://schemas.microsoft.com/office/powerpoint/2010/main" val="1651855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DC11746-7E1B-4D7E-AA63-375323E638A3}"/>
              </a:ext>
            </a:extLst>
          </p:cNvPr>
          <p:cNvSpPr>
            <a:spLocks noGrp="1"/>
          </p:cNvSpPr>
          <p:nvPr>
            <p:ph idx="1"/>
          </p:nvPr>
        </p:nvSpPr>
        <p:spPr>
          <a:xfrm>
            <a:off x="6449386" y="5522034"/>
            <a:ext cx="6032233" cy="970841"/>
          </a:xfrm>
        </p:spPr>
        <p:txBody>
          <a:bodyPr/>
          <a:lstStyle/>
          <a:p>
            <a:r>
              <a:rPr lang="en-US" dirty="0">
                <a:hlinkClick r:id="rId2"/>
              </a:rPr>
              <a:t>https://airnow.gov/index.cfm?tab=1</a:t>
            </a:r>
            <a:r>
              <a:rPr lang="en-US" dirty="0"/>
              <a:t> </a:t>
            </a:r>
          </a:p>
          <a:p>
            <a:endParaRPr lang="en-US" dirty="0"/>
          </a:p>
        </p:txBody>
      </p:sp>
      <p:pic>
        <p:nvPicPr>
          <p:cNvPr id="6" name="Picture 5">
            <a:extLst>
              <a:ext uri="{FF2B5EF4-FFF2-40B4-BE49-F238E27FC236}">
                <a16:creationId xmlns:a16="http://schemas.microsoft.com/office/drawing/2014/main" id="{F0D42577-4433-41B8-8C71-42F9187F0B36}"/>
              </a:ext>
            </a:extLst>
          </p:cNvPr>
          <p:cNvPicPr>
            <a:picLocks noChangeAspect="1"/>
          </p:cNvPicPr>
          <p:nvPr/>
        </p:nvPicPr>
        <p:blipFill rotWithShape="1">
          <a:blip r:embed="rId3"/>
          <a:srcRect r="42191"/>
          <a:stretch/>
        </p:blipFill>
        <p:spPr>
          <a:xfrm>
            <a:off x="333510" y="365125"/>
            <a:ext cx="6038782" cy="6395222"/>
          </a:xfrm>
          <a:prstGeom prst="rect">
            <a:avLst/>
          </a:prstGeom>
        </p:spPr>
      </p:pic>
      <p:pic>
        <p:nvPicPr>
          <p:cNvPr id="7" name="Picture 6">
            <a:extLst>
              <a:ext uri="{FF2B5EF4-FFF2-40B4-BE49-F238E27FC236}">
                <a16:creationId xmlns:a16="http://schemas.microsoft.com/office/drawing/2014/main" id="{F31B33D2-28CA-4694-A0CD-443D9B85A6F9}"/>
              </a:ext>
            </a:extLst>
          </p:cNvPr>
          <p:cNvPicPr>
            <a:picLocks noChangeAspect="1"/>
          </p:cNvPicPr>
          <p:nvPr/>
        </p:nvPicPr>
        <p:blipFill rotWithShape="1">
          <a:blip r:embed="rId3"/>
          <a:srcRect l="57343" b="40822"/>
          <a:stretch/>
        </p:blipFill>
        <p:spPr>
          <a:xfrm>
            <a:off x="6420889" y="365125"/>
            <a:ext cx="4995055" cy="4242386"/>
          </a:xfrm>
          <a:prstGeom prst="rect">
            <a:avLst/>
          </a:prstGeom>
        </p:spPr>
      </p:pic>
      <p:sp>
        <p:nvSpPr>
          <p:cNvPr id="9" name="Title 8">
            <a:extLst>
              <a:ext uri="{FF2B5EF4-FFF2-40B4-BE49-F238E27FC236}">
                <a16:creationId xmlns:a16="http://schemas.microsoft.com/office/drawing/2014/main" id="{73AB2EDD-5506-4BD4-A5DA-FDDAE2BB5A0D}"/>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9691340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1F9BE-30C4-40B3-A9EF-21388CDB792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9EB8B75-B68C-4150-B3C4-1990D26C9A89}"/>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EA38F2FB-1EE7-4F3E-9253-F19628FB2270}"/>
              </a:ext>
            </a:extLst>
          </p:cNvPr>
          <p:cNvPicPr>
            <a:picLocks noChangeAspect="1"/>
          </p:cNvPicPr>
          <p:nvPr/>
        </p:nvPicPr>
        <p:blipFill>
          <a:blip r:embed="rId2"/>
          <a:stretch>
            <a:fillRect/>
          </a:stretch>
        </p:blipFill>
        <p:spPr>
          <a:xfrm>
            <a:off x="319087" y="209550"/>
            <a:ext cx="11553825" cy="6438900"/>
          </a:xfrm>
          <a:prstGeom prst="rect">
            <a:avLst/>
          </a:prstGeom>
        </p:spPr>
      </p:pic>
    </p:spTree>
    <p:extLst>
      <p:ext uri="{BB962C8B-B14F-4D97-AF65-F5344CB8AC3E}">
        <p14:creationId xmlns:p14="http://schemas.microsoft.com/office/powerpoint/2010/main" val="5129953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D3D04-466F-4C7D-BD77-05EAE8CD840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3870F00-328C-4326-A8BF-8E36968F099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2E7190D-8A5B-44AA-94AE-AC3BDC2242A8}"/>
              </a:ext>
            </a:extLst>
          </p:cNvPr>
          <p:cNvPicPr>
            <a:picLocks noChangeAspect="1"/>
          </p:cNvPicPr>
          <p:nvPr/>
        </p:nvPicPr>
        <p:blipFill>
          <a:blip r:embed="rId2"/>
          <a:stretch>
            <a:fillRect/>
          </a:stretch>
        </p:blipFill>
        <p:spPr>
          <a:xfrm>
            <a:off x="300037" y="195262"/>
            <a:ext cx="11591925" cy="6467475"/>
          </a:xfrm>
          <a:prstGeom prst="rect">
            <a:avLst/>
          </a:prstGeom>
        </p:spPr>
      </p:pic>
    </p:spTree>
    <p:extLst>
      <p:ext uri="{BB962C8B-B14F-4D97-AF65-F5344CB8AC3E}">
        <p14:creationId xmlns:p14="http://schemas.microsoft.com/office/powerpoint/2010/main" val="3400814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67EC2-850F-47C3-8FC5-42A41453E4D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E05E600-6196-48AC-A995-0E29ABC897D9}"/>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CD21B76-9881-45CE-9C39-B710CDD4F116}"/>
              </a:ext>
            </a:extLst>
          </p:cNvPr>
          <p:cNvPicPr>
            <a:picLocks noChangeAspect="1"/>
          </p:cNvPicPr>
          <p:nvPr/>
        </p:nvPicPr>
        <p:blipFill>
          <a:blip r:embed="rId2"/>
          <a:stretch>
            <a:fillRect/>
          </a:stretch>
        </p:blipFill>
        <p:spPr>
          <a:xfrm>
            <a:off x="323850" y="204787"/>
            <a:ext cx="11544300" cy="6448425"/>
          </a:xfrm>
          <a:prstGeom prst="rect">
            <a:avLst/>
          </a:prstGeom>
        </p:spPr>
      </p:pic>
    </p:spTree>
    <p:extLst>
      <p:ext uri="{BB962C8B-B14F-4D97-AF65-F5344CB8AC3E}">
        <p14:creationId xmlns:p14="http://schemas.microsoft.com/office/powerpoint/2010/main" val="3344739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E6444-5C07-42AC-AAE5-F0DB81063BC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5B19356-A089-4ECC-89B1-CEA8EA665F9B}"/>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8AD1EE5F-E842-45DB-8703-FA7D276FB4D4}"/>
              </a:ext>
            </a:extLst>
          </p:cNvPr>
          <p:cNvPicPr>
            <a:picLocks noChangeAspect="1"/>
          </p:cNvPicPr>
          <p:nvPr/>
        </p:nvPicPr>
        <p:blipFill>
          <a:blip r:embed="rId2"/>
          <a:stretch>
            <a:fillRect/>
          </a:stretch>
        </p:blipFill>
        <p:spPr>
          <a:xfrm>
            <a:off x="309562" y="209550"/>
            <a:ext cx="11572875" cy="6438900"/>
          </a:xfrm>
          <a:prstGeom prst="rect">
            <a:avLst/>
          </a:prstGeom>
        </p:spPr>
      </p:pic>
    </p:spTree>
    <p:extLst>
      <p:ext uri="{BB962C8B-B14F-4D97-AF65-F5344CB8AC3E}">
        <p14:creationId xmlns:p14="http://schemas.microsoft.com/office/powerpoint/2010/main" val="3547512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CCA85-0FED-49F1-B9F6-B748C5C7E53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A5170BA-C070-4FA4-B6A9-8816FF394E9E}"/>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6318BC35-F27F-4BBC-84EC-C90C9BF5E798}"/>
              </a:ext>
            </a:extLst>
          </p:cNvPr>
          <p:cNvPicPr>
            <a:picLocks noChangeAspect="1"/>
          </p:cNvPicPr>
          <p:nvPr/>
        </p:nvPicPr>
        <p:blipFill>
          <a:blip r:embed="rId2"/>
          <a:stretch>
            <a:fillRect/>
          </a:stretch>
        </p:blipFill>
        <p:spPr>
          <a:xfrm>
            <a:off x="319087" y="223837"/>
            <a:ext cx="11553825" cy="6410325"/>
          </a:xfrm>
          <a:prstGeom prst="rect">
            <a:avLst/>
          </a:prstGeom>
        </p:spPr>
      </p:pic>
    </p:spTree>
    <p:extLst>
      <p:ext uri="{BB962C8B-B14F-4D97-AF65-F5344CB8AC3E}">
        <p14:creationId xmlns:p14="http://schemas.microsoft.com/office/powerpoint/2010/main" val="129598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ragweed">
            <a:extLst>
              <a:ext uri="{FF2B5EF4-FFF2-40B4-BE49-F238E27FC236}">
                <a16:creationId xmlns:a16="http://schemas.microsoft.com/office/drawing/2014/main" id="{D3CCC1F1-312C-4591-92BA-930E2E04BAE3}"/>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8000"/>
                    </a14:imgEffect>
                  </a14:imgLayer>
                </a14:imgProps>
              </a:ext>
              <a:ext uri="{28A0092B-C50C-407E-A947-70E740481C1C}">
                <a14:useLocalDpi xmlns:a14="http://schemas.microsoft.com/office/drawing/2010/main" val="0"/>
              </a:ext>
            </a:extLst>
          </a:blip>
          <a:srcRect/>
          <a:stretch>
            <a:fillRect/>
          </a:stretch>
        </p:blipFill>
        <p:spPr bwMode="auto">
          <a:xfrm>
            <a:off x="0" y="0"/>
            <a:ext cx="140589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32AE9D7-CCE9-4104-B2A2-C914DA9A217C}"/>
              </a:ext>
            </a:extLst>
          </p:cNvPr>
          <p:cNvSpPr>
            <a:spLocks noGrp="1"/>
          </p:cNvSpPr>
          <p:nvPr>
            <p:ph type="title"/>
          </p:nvPr>
        </p:nvSpPr>
        <p:spPr>
          <a:xfrm>
            <a:off x="838200" y="365125"/>
            <a:ext cx="10515600" cy="1325563"/>
          </a:xfrm>
        </p:spPr>
        <p:txBody>
          <a:bodyPr/>
          <a:lstStyle/>
          <a:p>
            <a:r>
              <a:rPr lang="en-US" dirty="0">
                <a:solidFill>
                  <a:schemeClr val="bg1"/>
                </a:solidFill>
              </a:rPr>
              <a:t>Increases in Airborne Allergen Exposure</a:t>
            </a:r>
          </a:p>
        </p:txBody>
      </p:sp>
      <p:sp>
        <p:nvSpPr>
          <p:cNvPr id="3" name="Content Placeholder 2">
            <a:extLst>
              <a:ext uri="{FF2B5EF4-FFF2-40B4-BE49-F238E27FC236}">
                <a16:creationId xmlns:a16="http://schemas.microsoft.com/office/drawing/2014/main" id="{1A4A7222-3F72-49E0-900C-3C9F541BB70A}"/>
              </a:ext>
            </a:extLst>
          </p:cNvPr>
          <p:cNvSpPr>
            <a:spLocks noGrp="1"/>
          </p:cNvSpPr>
          <p:nvPr>
            <p:ph idx="1"/>
          </p:nvPr>
        </p:nvSpPr>
        <p:spPr>
          <a:xfrm>
            <a:off x="914400" y="2644775"/>
            <a:ext cx="10515600" cy="4351338"/>
          </a:xfrm>
        </p:spPr>
        <p:txBody>
          <a:bodyPr/>
          <a:lstStyle/>
          <a:p>
            <a:r>
              <a:rPr lang="en-US" dirty="0">
                <a:solidFill>
                  <a:schemeClr val="bg1"/>
                </a:solidFill>
              </a:rPr>
              <a:t>Key Message Three</a:t>
            </a:r>
          </a:p>
          <a:p>
            <a:pPr lvl="1"/>
            <a:r>
              <a:rPr lang="en-US" dirty="0">
                <a:solidFill>
                  <a:schemeClr val="bg1"/>
                </a:solidFill>
              </a:rPr>
              <a:t>“The frequency and severity of allergic illnesses, including asthma and hay fever, are likely to increase as a result of a changing climate. Earlier spring arrival, warmer temperatures, changes in precipitation, and higher carbon dioxide concentrations can increase exposure to airborne pollen allergens.”</a:t>
            </a:r>
          </a:p>
        </p:txBody>
      </p:sp>
    </p:spTree>
    <p:extLst>
      <p:ext uri="{BB962C8B-B14F-4D97-AF65-F5344CB8AC3E}">
        <p14:creationId xmlns:p14="http://schemas.microsoft.com/office/powerpoint/2010/main" val="12639180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1C0A1-535F-4C60-83BF-4A2E15EC8B08}"/>
              </a:ext>
            </a:extLst>
          </p:cNvPr>
          <p:cNvSpPr>
            <a:spLocks noGrp="1"/>
          </p:cNvSpPr>
          <p:nvPr>
            <p:ph type="title"/>
          </p:nvPr>
        </p:nvSpPr>
        <p:spPr/>
        <p:txBody>
          <a:bodyPr/>
          <a:lstStyle/>
          <a:p>
            <a:r>
              <a:rPr lang="en-US" dirty="0"/>
              <a:t>Increases in Airborne Allergen Exposure</a:t>
            </a:r>
          </a:p>
        </p:txBody>
      </p:sp>
      <p:sp>
        <p:nvSpPr>
          <p:cNvPr id="3" name="Content Placeholder 2">
            <a:extLst>
              <a:ext uri="{FF2B5EF4-FFF2-40B4-BE49-F238E27FC236}">
                <a16:creationId xmlns:a16="http://schemas.microsoft.com/office/drawing/2014/main" id="{F94173E0-594C-4961-959D-51590FF64E57}"/>
              </a:ext>
            </a:extLst>
          </p:cNvPr>
          <p:cNvSpPr>
            <a:spLocks noGrp="1"/>
          </p:cNvSpPr>
          <p:nvPr>
            <p:ph idx="1"/>
          </p:nvPr>
        </p:nvSpPr>
        <p:spPr/>
        <p:txBody>
          <a:bodyPr/>
          <a:lstStyle/>
          <a:p>
            <a:r>
              <a:rPr lang="en-US" dirty="0"/>
              <a:t>3 ways rising temps and CO2 levels increase allergens, hay fevers and asthma:</a:t>
            </a:r>
          </a:p>
          <a:p>
            <a:pPr lvl="1"/>
            <a:r>
              <a:rPr lang="en-US" dirty="0"/>
              <a:t>By increasing the duration of the pollen season</a:t>
            </a:r>
          </a:p>
          <a:p>
            <a:pPr lvl="1"/>
            <a:r>
              <a:rPr lang="en-US" dirty="0"/>
              <a:t>By increasing pollen amount</a:t>
            </a:r>
          </a:p>
          <a:p>
            <a:pPr lvl="1"/>
            <a:r>
              <a:rPr lang="en-US" dirty="0"/>
              <a:t>By altering the degree of allergic reactions to pollen</a:t>
            </a:r>
          </a:p>
          <a:p>
            <a:r>
              <a:rPr lang="en-US" dirty="0"/>
              <a:t>Seasonal airborne allergens begin with the release of tree pollen in the spring</a:t>
            </a:r>
          </a:p>
          <a:p>
            <a:r>
              <a:rPr lang="en-US" dirty="0"/>
              <a:t>An increase in CO2 shifts the spring season to start earlier and increases the pollen production in pines and oaks</a:t>
            </a:r>
          </a:p>
          <a:p>
            <a:r>
              <a:rPr lang="en-US" dirty="0"/>
              <a:t>The effects of CO2 on weeds and grass is uncertain</a:t>
            </a:r>
          </a:p>
        </p:txBody>
      </p:sp>
    </p:spTree>
    <p:extLst>
      <p:ext uri="{BB962C8B-B14F-4D97-AF65-F5344CB8AC3E}">
        <p14:creationId xmlns:p14="http://schemas.microsoft.com/office/powerpoint/2010/main" val="3966148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A74867-1405-426A-9189-26F32CC7F499}"/>
              </a:ext>
            </a:extLst>
          </p:cNvPr>
          <p:cNvSpPr>
            <a:spLocks noGrp="1"/>
          </p:cNvSpPr>
          <p:nvPr>
            <p:ph idx="1"/>
          </p:nvPr>
        </p:nvSpPr>
        <p:spPr>
          <a:xfrm>
            <a:off x="838200" y="1825625"/>
            <a:ext cx="5391150" cy="4667250"/>
          </a:xfrm>
        </p:spPr>
        <p:txBody>
          <a:bodyPr>
            <a:normAutofit lnSpcReduction="10000"/>
          </a:bodyPr>
          <a:lstStyle/>
          <a:p>
            <a:r>
              <a:rPr lang="en-US" dirty="0"/>
              <a:t>Timothy grass pollen increases with CO2 and ozone</a:t>
            </a:r>
          </a:p>
          <a:p>
            <a:r>
              <a:rPr lang="en-US" dirty="0"/>
              <a:t>Ragweed, a fall allergen, increases in blooms, pollen production, and allergens in pollen as temperature and CO2 increases</a:t>
            </a:r>
          </a:p>
          <a:p>
            <a:r>
              <a:rPr lang="en-US" dirty="0"/>
              <a:t>Mold, which uses plants as hosts, also increases pollen production</a:t>
            </a:r>
          </a:p>
          <a:p>
            <a:r>
              <a:rPr lang="en-US" dirty="0"/>
              <a:t>The increase in pollen could lead to more asthma-related emergencies</a:t>
            </a:r>
          </a:p>
        </p:txBody>
      </p:sp>
      <p:sp>
        <p:nvSpPr>
          <p:cNvPr id="4" name="Title 1">
            <a:extLst>
              <a:ext uri="{FF2B5EF4-FFF2-40B4-BE49-F238E27FC236}">
                <a16:creationId xmlns:a16="http://schemas.microsoft.com/office/drawing/2014/main" id="{3B2E22E1-A033-495C-A00D-BDC6F4611C25}"/>
              </a:ext>
            </a:extLst>
          </p:cNvPr>
          <p:cNvSpPr>
            <a:spLocks noGrp="1"/>
          </p:cNvSpPr>
          <p:nvPr>
            <p:ph type="title"/>
          </p:nvPr>
        </p:nvSpPr>
        <p:spPr>
          <a:xfrm>
            <a:off x="838200" y="365125"/>
            <a:ext cx="10515600" cy="1325563"/>
          </a:xfrm>
        </p:spPr>
        <p:txBody>
          <a:bodyPr/>
          <a:lstStyle/>
          <a:p>
            <a:r>
              <a:rPr lang="en-US" dirty="0"/>
              <a:t>Increases in Airborne Allergen Exposures</a:t>
            </a:r>
          </a:p>
        </p:txBody>
      </p:sp>
      <p:pic>
        <p:nvPicPr>
          <p:cNvPr id="2" name="Picture 1">
            <a:extLst>
              <a:ext uri="{FF2B5EF4-FFF2-40B4-BE49-F238E27FC236}">
                <a16:creationId xmlns:a16="http://schemas.microsoft.com/office/drawing/2014/main" id="{FE449E8E-1C3C-42E8-B824-1B0E30ED5EA1}"/>
              </a:ext>
            </a:extLst>
          </p:cNvPr>
          <p:cNvPicPr>
            <a:picLocks noChangeAspect="1"/>
          </p:cNvPicPr>
          <p:nvPr/>
        </p:nvPicPr>
        <p:blipFill>
          <a:blip r:embed="rId2"/>
          <a:stretch>
            <a:fillRect/>
          </a:stretch>
        </p:blipFill>
        <p:spPr>
          <a:xfrm>
            <a:off x="6543675" y="1635125"/>
            <a:ext cx="4810125" cy="4857750"/>
          </a:xfrm>
          <a:prstGeom prst="rect">
            <a:avLst/>
          </a:prstGeom>
        </p:spPr>
      </p:pic>
    </p:spTree>
    <p:extLst>
      <p:ext uri="{BB962C8B-B14F-4D97-AF65-F5344CB8AC3E}">
        <p14:creationId xmlns:p14="http://schemas.microsoft.com/office/powerpoint/2010/main" val="1217091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638DA-DF73-4C8B-A5F1-28ECBA9D67F3}"/>
              </a:ext>
            </a:extLst>
          </p:cNvPr>
          <p:cNvSpPr>
            <a:spLocks noGrp="1"/>
          </p:cNvSpPr>
          <p:nvPr>
            <p:ph type="title"/>
          </p:nvPr>
        </p:nvSpPr>
        <p:spPr/>
        <p:txBody>
          <a:bodyPr/>
          <a:lstStyle/>
          <a:p>
            <a:r>
              <a:rPr lang="en-US" dirty="0"/>
              <a:t>State of the Sector</a:t>
            </a:r>
          </a:p>
        </p:txBody>
      </p:sp>
      <p:sp>
        <p:nvSpPr>
          <p:cNvPr id="3" name="Content Placeholder 2">
            <a:extLst>
              <a:ext uri="{FF2B5EF4-FFF2-40B4-BE49-F238E27FC236}">
                <a16:creationId xmlns:a16="http://schemas.microsoft.com/office/drawing/2014/main" id="{904032B0-4F56-4A0F-A677-853B7C726F90}"/>
              </a:ext>
            </a:extLst>
          </p:cNvPr>
          <p:cNvSpPr>
            <a:spLocks noGrp="1"/>
          </p:cNvSpPr>
          <p:nvPr>
            <p:ph idx="1"/>
          </p:nvPr>
        </p:nvSpPr>
        <p:spPr>
          <a:xfrm>
            <a:off x="838200" y="1568171"/>
            <a:ext cx="10515600" cy="5032375"/>
          </a:xfrm>
        </p:spPr>
        <p:txBody>
          <a:bodyPr>
            <a:normAutofit/>
          </a:bodyPr>
          <a:lstStyle/>
          <a:p>
            <a:r>
              <a:rPr lang="en-US" dirty="0"/>
              <a:t>Air quality is heavily determined by weather conditions—Meaning climate change will play a big part in changing air quality</a:t>
            </a:r>
          </a:p>
          <a:p>
            <a:endParaRPr lang="en-US" dirty="0"/>
          </a:p>
          <a:p>
            <a:r>
              <a:rPr lang="en-US" dirty="0"/>
              <a:t>Ozone and Particulate Matter, both pollutants, have adverse affects on human health</a:t>
            </a:r>
          </a:p>
          <a:p>
            <a:endParaRPr lang="en-US" dirty="0"/>
          </a:p>
          <a:p>
            <a:r>
              <a:rPr lang="en-US" dirty="0"/>
              <a:t>The change is not expected to be uniform. Some areas will experience more precipitation and others will experience more wildfires and windblown dust</a:t>
            </a:r>
          </a:p>
        </p:txBody>
      </p:sp>
    </p:spTree>
    <p:extLst>
      <p:ext uri="{BB962C8B-B14F-4D97-AF65-F5344CB8AC3E}">
        <p14:creationId xmlns:p14="http://schemas.microsoft.com/office/powerpoint/2010/main" val="21095547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BB42C-04B8-42A7-88DA-2CDC62795E39}"/>
              </a:ext>
            </a:extLst>
          </p:cNvPr>
          <p:cNvSpPr>
            <a:spLocks noGrp="1"/>
          </p:cNvSpPr>
          <p:nvPr>
            <p:ph type="title"/>
          </p:nvPr>
        </p:nvSpPr>
        <p:spPr>
          <a:xfrm>
            <a:off x="838200" y="365125"/>
            <a:ext cx="10515600" cy="1325563"/>
          </a:xfrm>
        </p:spPr>
        <p:txBody>
          <a:bodyPr/>
          <a:lstStyle/>
          <a:p>
            <a:r>
              <a:rPr lang="en-US" dirty="0"/>
              <a:t>Co-Benefits of Greenhouse Gas Mitigation</a:t>
            </a:r>
          </a:p>
        </p:txBody>
      </p:sp>
      <p:sp>
        <p:nvSpPr>
          <p:cNvPr id="3" name="Content Placeholder 2">
            <a:extLst>
              <a:ext uri="{FF2B5EF4-FFF2-40B4-BE49-F238E27FC236}">
                <a16:creationId xmlns:a16="http://schemas.microsoft.com/office/drawing/2014/main" id="{443D75C9-9B0E-4543-BCFD-BFF5EEBD2BA2}"/>
              </a:ext>
            </a:extLst>
          </p:cNvPr>
          <p:cNvSpPr>
            <a:spLocks noGrp="1"/>
          </p:cNvSpPr>
          <p:nvPr>
            <p:ph idx="1"/>
          </p:nvPr>
        </p:nvSpPr>
        <p:spPr>
          <a:xfrm>
            <a:off x="676275" y="1934200"/>
            <a:ext cx="5886450" cy="4485566"/>
          </a:xfrm>
        </p:spPr>
        <p:txBody>
          <a:bodyPr>
            <a:normAutofit lnSpcReduction="10000"/>
          </a:bodyPr>
          <a:lstStyle/>
          <a:p>
            <a:r>
              <a:rPr lang="en-US" dirty="0"/>
              <a:t>Key Message Four</a:t>
            </a:r>
          </a:p>
          <a:p>
            <a:pPr lvl="1"/>
            <a:r>
              <a:rPr lang="en-US" dirty="0"/>
              <a:t>“Many emission sources of greenhouse gases also emit air pollutants that harm human health. Controlling these common emission sources would both mitigate climate change and have immediate benefits for air quality and human health. Because methane is both a greenhouse gas and an ozone precursor, reductions of methane emissions have the potential to simultaneously mitigate climate change and improve air quality.”</a:t>
            </a:r>
          </a:p>
        </p:txBody>
      </p:sp>
      <p:pic>
        <p:nvPicPr>
          <p:cNvPr id="4" name="Picture 3">
            <a:extLst>
              <a:ext uri="{FF2B5EF4-FFF2-40B4-BE49-F238E27FC236}">
                <a16:creationId xmlns:a16="http://schemas.microsoft.com/office/drawing/2014/main" id="{3F3266EA-D25A-409E-93E2-8B7C4D2DD823}"/>
              </a:ext>
            </a:extLst>
          </p:cNvPr>
          <p:cNvPicPr>
            <a:picLocks noChangeAspect="1"/>
          </p:cNvPicPr>
          <p:nvPr/>
        </p:nvPicPr>
        <p:blipFill rotWithShape="1">
          <a:blip r:embed="rId2"/>
          <a:srcRect l="598"/>
          <a:stretch/>
        </p:blipFill>
        <p:spPr>
          <a:xfrm>
            <a:off x="6905624" y="1471528"/>
            <a:ext cx="4752975" cy="4953000"/>
          </a:xfrm>
          <a:prstGeom prst="rect">
            <a:avLst/>
          </a:prstGeom>
        </p:spPr>
      </p:pic>
    </p:spTree>
    <p:extLst>
      <p:ext uri="{BB962C8B-B14F-4D97-AF65-F5344CB8AC3E}">
        <p14:creationId xmlns:p14="http://schemas.microsoft.com/office/powerpoint/2010/main" val="31669540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80DB6-03CC-4F76-94E4-385665EE80BF}"/>
              </a:ext>
            </a:extLst>
          </p:cNvPr>
          <p:cNvSpPr>
            <a:spLocks noGrp="1"/>
          </p:cNvSpPr>
          <p:nvPr>
            <p:ph type="title"/>
          </p:nvPr>
        </p:nvSpPr>
        <p:spPr/>
        <p:txBody>
          <a:bodyPr/>
          <a:lstStyle/>
          <a:p>
            <a:r>
              <a:rPr lang="en-US" dirty="0"/>
              <a:t>Co-Benefits of Greenhouse Gas Mitigation</a:t>
            </a:r>
          </a:p>
        </p:txBody>
      </p:sp>
      <p:sp>
        <p:nvSpPr>
          <p:cNvPr id="3" name="Content Placeholder 2">
            <a:extLst>
              <a:ext uri="{FF2B5EF4-FFF2-40B4-BE49-F238E27FC236}">
                <a16:creationId xmlns:a16="http://schemas.microsoft.com/office/drawing/2014/main" id="{7DCE71E0-13DC-4C89-8AF7-60C6099C7ADE}"/>
              </a:ext>
            </a:extLst>
          </p:cNvPr>
          <p:cNvSpPr>
            <a:spLocks noGrp="1"/>
          </p:cNvSpPr>
          <p:nvPr>
            <p:ph idx="1"/>
          </p:nvPr>
        </p:nvSpPr>
        <p:spPr>
          <a:xfrm>
            <a:off x="838200" y="1825625"/>
            <a:ext cx="10515600" cy="4912526"/>
          </a:xfrm>
        </p:spPr>
        <p:txBody>
          <a:bodyPr>
            <a:normAutofit/>
          </a:bodyPr>
          <a:lstStyle/>
          <a:p>
            <a:r>
              <a:rPr lang="en-US" dirty="0"/>
              <a:t>The energy sector contributes to 84% of greenhouse gas (GHG) emissions, 80% of NOx emissions, and 96% of sulfur dioxide emissions</a:t>
            </a:r>
          </a:p>
          <a:p>
            <a:endParaRPr lang="en-US" dirty="0"/>
          </a:p>
          <a:p>
            <a:r>
              <a:rPr lang="en-US" dirty="0"/>
              <a:t>Mitigating GHGs can lower emissions of PM, ozone and PM precursors</a:t>
            </a:r>
          </a:p>
          <a:p>
            <a:endParaRPr lang="en-US" dirty="0"/>
          </a:p>
          <a:p>
            <a:r>
              <a:rPr lang="en-US" dirty="0"/>
              <a:t>Different mitigation techniques can have different effects</a:t>
            </a:r>
          </a:p>
          <a:p>
            <a:pPr lvl="1"/>
            <a:r>
              <a:rPr lang="en-US" dirty="0"/>
              <a:t>Diesel engines emit less GHGs but emit more ozone precursors and particles which are more detrimental to human health</a:t>
            </a:r>
          </a:p>
        </p:txBody>
      </p:sp>
    </p:spTree>
    <p:extLst>
      <p:ext uri="{BB962C8B-B14F-4D97-AF65-F5344CB8AC3E}">
        <p14:creationId xmlns:p14="http://schemas.microsoft.com/office/powerpoint/2010/main" val="1283875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3294AF0-D37B-497E-9FCB-6820CD1D36C9}"/>
              </a:ext>
            </a:extLst>
          </p:cNvPr>
          <p:cNvSpPr>
            <a:spLocks noGrp="1"/>
          </p:cNvSpPr>
          <p:nvPr>
            <p:ph idx="1"/>
          </p:nvPr>
        </p:nvSpPr>
        <p:spPr/>
        <p:txBody>
          <a:bodyPr/>
          <a:lstStyle/>
          <a:p>
            <a:r>
              <a:rPr lang="en-US" dirty="0"/>
              <a:t>Concentrating on individual GHGs can also be beneficial</a:t>
            </a:r>
          </a:p>
          <a:p>
            <a:pPr lvl="1"/>
            <a:r>
              <a:rPr lang="en-US" dirty="0"/>
              <a:t>Reducing methane levels could have a significant impact on human health by reducing ozone levels</a:t>
            </a:r>
          </a:p>
          <a:p>
            <a:pPr lvl="1"/>
            <a:endParaRPr lang="en-US" dirty="0"/>
          </a:p>
          <a:p>
            <a:r>
              <a:rPr lang="en-US" dirty="0"/>
              <a:t>Lowering PM can lead to direct health benefits and can minimize conditions that increase pollutants</a:t>
            </a:r>
          </a:p>
          <a:p>
            <a:endParaRPr lang="en-US" dirty="0"/>
          </a:p>
        </p:txBody>
      </p:sp>
      <p:sp>
        <p:nvSpPr>
          <p:cNvPr id="4" name="Title 1">
            <a:extLst>
              <a:ext uri="{FF2B5EF4-FFF2-40B4-BE49-F238E27FC236}">
                <a16:creationId xmlns:a16="http://schemas.microsoft.com/office/drawing/2014/main" id="{643CAF5B-390C-4586-9670-38AF37196C71}"/>
              </a:ext>
            </a:extLst>
          </p:cNvPr>
          <p:cNvSpPr>
            <a:spLocks noGrp="1"/>
          </p:cNvSpPr>
          <p:nvPr>
            <p:ph type="title"/>
          </p:nvPr>
        </p:nvSpPr>
        <p:spPr>
          <a:xfrm>
            <a:off x="838200" y="365125"/>
            <a:ext cx="10515600" cy="1325563"/>
          </a:xfrm>
        </p:spPr>
        <p:txBody>
          <a:bodyPr/>
          <a:lstStyle/>
          <a:p>
            <a:r>
              <a:rPr lang="en-US" dirty="0"/>
              <a:t>Co-Benefits of Greenhouse Gas Mitigation</a:t>
            </a:r>
          </a:p>
        </p:txBody>
      </p:sp>
    </p:spTree>
    <p:extLst>
      <p:ext uri="{BB962C8B-B14F-4D97-AF65-F5344CB8AC3E}">
        <p14:creationId xmlns:p14="http://schemas.microsoft.com/office/powerpoint/2010/main" val="2656084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17BE76-C015-4CCC-990A-EAEBBC1D2FD1}"/>
              </a:ext>
            </a:extLst>
          </p:cNvPr>
          <p:cNvSpPr>
            <a:spLocks noGrp="1"/>
          </p:cNvSpPr>
          <p:nvPr>
            <p:ph idx="1"/>
          </p:nvPr>
        </p:nvSpPr>
        <p:spPr/>
        <p:txBody>
          <a:bodyPr/>
          <a:lstStyle/>
          <a:p>
            <a:pPr>
              <a:lnSpc>
                <a:spcPct val="100000"/>
              </a:lnSpc>
            </a:pPr>
            <a:r>
              <a:rPr lang="en-US" dirty="0"/>
              <a:t>Temperature and rainfall determine what crops can be grown</a:t>
            </a:r>
          </a:p>
          <a:p>
            <a:pPr>
              <a:lnSpc>
                <a:spcPct val="100000"/>
              </a:lnSpc>
            </a:pPr>
            <a:endParaRPr lang="en-US" dirty="0"/>
          </a:p>
          <a:p>
            <a:pPr>
              <a:lnSpc>
                <a:spcPct val="100000"/>
              </a:lnSpc>
            </a:pPr>
            <a:r>
              <a:rPr lang="en-US" dirty="0"/>
              <a:t>CC will increase pollen season and pollen amount, which will worsen respiratory health</a:t>
            </a:r>
          </a:p>
          <a:p>
            <a:pPr>
              <a:lnSpc>
                <a:spcPct val="100000"/>
              </a:lnSpc>
            </a:pPr>
            <a:endParaRPr lang="en-US" dirty="0"/>
          </a:p>
          <a:p>
            <a:pPr>
              <a:lnSpc>
                <a:spcPct val="100000"/>
              </a:lnSpc>
            </a:pPr>
            <a:r>
              <a:rPr lang="en-US" dirty="0"/>
              <a:t>The air quality outdoors could also worsen the indoor air quality</a:t>
            </a:r>
          </a:p>
          <a:p>
            <a:pPr>
              <a:lnSpc>
                <a:spcPct val="100000"/>
              </a:lnSpc>
            </a:pPr>
            <a:endParaRPr lang="en-US" dirty="0"/>
          </a:p>
        </p:txBody>
      </p:sp>
      <p:sp>
        <p:nvSpPr>
          <p:cNvPr id="4" name="Title 1">
            <a:extLst>
              <a:ext uri="{FF2B5EF4-FFF2-40B4-BE49-F238E27FC236}">
                <a16:creationId xmlns:a16="http://schemas.microsoft.com/office/drawing/2014/main" id="{92C460E4-1521-4464-94D8-DF63DC27B4F2}"/>
              </a:ext>
            </a:extLst>
          </p:cNvPr>
          <p:cNvSpPr>
            <a:spLocks noGrp="1"/>
          </p:cNvSpPr>
          <p:nvPr>
            <p:ph type="title"/>
          </p:nvPr>
        </p:nvSpPr>
        <p:spPr>
          <a:xfrm>
            <a:off x="838200" y="365125"/>
            <a:ext cx="10515600" cy="1325563"/>
          </a:xfrm>
        </p:spPr>
        <p:txBody>
          <a:bodyPr/>
          <a:lstStyle/>
          <a:p>
            <a:r>
              <a:rPr lang="en-US" dirty="0"/>
              <a:t>State of the Sector</a:t>
            </a:r>
          </a:p>
        </p:txBody>
      </p:sp>
    </p:spTree>
    <p:extLst>
      <p:ext uri="{BB962C8B-B14F-4D97-AF65-F5344CB8AC3E}">
        <p14:creationId xmlns:p14="http://schemas.microsoft.com/office/powerpoint/2010/main" val="1050991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D809F-1957-42CC-8BB3-1456791A6D54}"/>
              </a:ext>
            </a:extLst>
          </p:cNvPr>
          <p:cNvSpPr>
            <a:spLocks noGrp="1"/>
          </p:cNvSpPr>
          <p:nvPr>
            <p:ph type="title"/>
          </p:nvPr>
        </p:nvSpPr>
        <p:spPr/>
        <p:txBody>
          <a:bodyPr/>
          <a:lstStyle/>
          <a:p>
            <a:r>
              <a:rPr lang="en-US" dirty="0"/>
              <a:t>Air Pollution Health Effects</a:t>
            </a:r>
          </a:p>
        </p:txBody>
      </p:sp>
      <p:sp>
        <p:nvSpPr>
          <p:cNvPr id="3" name="Content Placeholder 2">
            <a:extLst>
              <a:ext uri="{FF2B5EF4-FFF2-40B4-BE49-F238E27FC236}">
                <a16:creationId xmlns:a16="http://schemas.microsoft.com/office/drawing/2014/main" id="{9EC144A6-395E-483C-B131-74D438FB194D}"/>
              </a:ext>
            </a:extLst>
          </p:cNvPr>
          <p:cNvSpPr>
            <a:spLocks noGrp="1"/>
          </p:cNvSpPr>
          <p:nvPr>
            <p:ph idx="1"/>
          </p:nvPr>
        </p:nvSpPr>
        <p:spPr/>
        <p:txBody>
          <a:bodyPr/>
          <a:lstStyle/>
          <a:p>
            <a:r>
              <a:rPr lang="en-US" dirty="0"/>
              <a:t>The most at-risk groups include the elderly, children and those with chronic illnesses</a:t>
            </a:r>
          </a:p>
          <a:p>
            <a:endParaRPr lang="en-US" dirty="0"/>
          </a:p>
          <a:p>
            <a:r>
              <a:rPr lang="en-US" dirty="0"/>
              <a:t>Higher temperatures, for any given ozone level, increase the risk of ozone-related premature deaths</a:t>
            </a:r>
          </a:p>
          <a:p>
            <a:endParaRPr lang="en-US" dirty="0"/>
          </a:p>
          <a:p>
            <a:r>
              <a:rPr lang="en-US" dirty="0"/>
              <a:t>However, the increased use of air conditioning will offset such deaths by an unknown amount</a:t>
            </a:r>
          </a:p>
        </p:txBody>
      </p:sp>
    </p:spTree>
    <p:extLst>
      <p:ext uri="{BB962C8B-B14F-4D97-AF65-F5344CB8AC3E}">
        <p14:creationId xmlns:p14="http://schemas.microsoft.com/office/powerpoint/2010/main" val="3157585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85542-1573-45D3-8EA5-CCD4BF5570DD}"/>
              </a:ext>
            </a:extLst>
          </p:cNvPr>
          <p:cNvSpPr>
            <a:spLocks noGrp="1"/>
          </p:cNvSpPr>
          <p:nvPr>
            <p:ph type="title"/>
          </p:nvPr>
        </p:nvSpPr>
        <p:spPr/>
        <p:txBody>
          <a:bodyPr/>
          <a:lstStyle/>
          <a:p>
            <a:r>
              <a:rPr lang="en-US" dirty="0"/>
              <a:t>Ozone Air Quality</a:t>
            </a:r>
          </a:p>
        </p:txBody>
      </p:sp>
      <p:sp>
        <p:nvSpPr>
          <p:cNvPr id="3" name="Content Placeholder 2">
            <a:extLst>
              <a:ext uri="{FF2B5EF4-FFF2-40B4-BE49-F238E27FC236}">
                <a16:creationId xmlns:a16="http://schemas.microsoft.com/office/drawing/2014/main" id="{9FFE62EB-8B3C-4638-ABD8-DC13AEC7A07F}"/>
              </a:ext>
            </a:extLst>
          </p:cNvPr>
          <p:cNvSpPr>
            <a:spLocks noGrp="1"/>
          </p:cNvSpPr>
          <p:nvPr>
            <p:ph idx="1"/>
          </p:nvPr>
        </p:nvSpPr>
        <p:spPr>
          <a:xfrm>
            <a:off x="838200" y="1825625"/>
            <a:ext cx="10515600" cy="4761606"/>
          </a:xfrm>
        </p:spPr>
        <p:txBody>
          <a:bodyPr>
            <a:normAutofit/>
          </a:bodyPr>
          <a:lstStyle/>
          <a:p>
            <a:r>
              <a:rPr lang="en-US" dirty="0"/>
              <a:t>Ozone is formed by the reaction between nitrogen oxides and volatile organic compounds</a:t>
            </a:r>
          </a:p>
          <a:p>
            <a:endParaRPr lang="en-US" dirty="0"/>
          </a:p>
          <a:p>
            <a:r>
              <a:rPr lang="en-US" dirty="0"/>
              <a:t>The concentration of the two, which impacts the ozone concentration, is impacted by human activity such as power plants and motor transportation</a:t>
            </a:r>
          </a:p>
          <a:p>
            <a:endParaRPr lang="en-US" dirty="0"/>
          </a:p>
          <a:p>
            <a:r>
              <a:rPr lang="en-US" dirty="0"/>
              <a:t>Ozone concentrations are highest in large cities, but nationally has decreased by 22% since 1990</a:t>
            </a:r>
          </a:p>
          <a:p>
            <a:endParaRPr lang="en-US" dirty="0"/>
          </a:p>
        </p:txBody>
      </p:sp>
    </p:spTree>
    <p:extLst>
      <p:ext uri="{BB962C8B-B14F-4D97-AF65-F5344CB8AC3E}">
        <p14:creationId xmlns:p14="http://schemas.microsoft.com/office/powerpoint/2010/main" val="3893297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7DDF94-B6A0-4724-8D55-8BFAD48C4E90}"/>
              </a:ext>
            </a:extLst>
          </p:cNvPr>
          <p:cNvSpPr>
            <a:spLocks noGrp="1"/>
          </p:cNvSpPr>
          <p:nvPr>
            <p:ph idx="1"/>
          </p:nvPr>
        </p:nvSpPr>
        <p:spPr/>
        <p:txBody>
          <a:bodyPr/>
          <a:lstStyle/>
          <a:p>
            <a:r>
              <a:rPr lang="en-US" dirty="0"/>
              <a:t>Even with these efforts, 1 in 3 Americans were exposed to ozone levels above the national standard in 2015</a:t>
            </a:r>
          </a:p>
          <a:p>
            <a:pPr marL="0" indent="0">
              <a:buNone/>
            </a:pPr>
            <a:endParaRPr lang="en-US" dirty="0"/>
          </a:p>
          <a:p>
            <a:r>
              <a:rPr lang="en-US" dirty="0"/>
              <a:t>Ozone exposure: premature death, respiratory hospital admissions, cases of aggravated asthma, lost days of school, and reduced productivity among outdoor workers</a:t>
            </a:r>
          </a:p>
          <a:p>
            <a:endParaRPr lang="en-US" dirty="0"/>
          </a:p>
          <a:p>
            <a:r>
              <a:rPr lang="en-US" dirty="0"/>
              <a:t>Climate change could partially counter the efforts to reduce ozone </a:t>
            </a:r>
          </a:p>
        </p:txBody>
      </p:sp>
      <p:sp>
        <p:nvSpPr>
          <p:cNvPr id="4" name="Title 1">
            <a:extLst>
              <a:ext uri="{FF2B5EF4-FFF2-40B4-BE49-F238E27FC236}">
                <a16:creationId xmlns:a16="http://schemas.microsoft.com/office/drawing/2014/main" id="{0B40B97E-E099-4160-8173-19EFA6D2C527}"/>
              </a:ext>
            </a:extLst>
          </p:cNvPr>
          <p:cNvSpPr>
            <a:spLocks noGrp="1"/>
          </p:cNvSpPr>
          <p:nvPr>
            <p:ph type="title"/>
          </p:nvPr>
        </p:nvSpPr>
        <p:spPr>
          <a:xfrm>
            <a:off x="838200" y="365125"/>
            <a:ext cx="10515600" cy="1325563"/>
          </a:xfrm>
        </p:spPr>
        <p:txBody>
          <a:bodyPr/>
          <a:lstStyle/>
          <a:p>
            <a:r>
              <a:rPr lang="en-US" dirty="0"/>
              <a:t>Ozone Air Quality</a:t>
            </a:r>
          </a:p>
        </p:txBody>
      </p:sp>
    </p:spTree>
    <p:extLst>
      <p:ext uri="{BB962C8B-B14F-4D97-AF65-F5344CB8AC3E}">
        <p14:creationId xmlns:p14="http://schemas.microsoft.com/office/powerpoint/2010/main" val="3535325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B0780-B842-466D-995C-078912EE7AFF}"/>
              </a:ext>
            </a:extLst>
          </p:cNvPr>
          <p:cNvSpPr>
            <a:spLocks noGrp="1"/>
          </p:cNvSpPr>
          <p:nvPr>
            <p:ph type="title"/>
          </p:nvPr>
        </p:nvSpPr>
        <p:spPr>
          <a:xfrm>
            <a:off x="365439" y="6201928"/>
            <a:ext cx="6720443" cy="558006"/>
          </a:xfrm>
        </p:spPr>
        <p:txBody>
          <a:bodyPr>
            <a:noAutofit/>
          </a:bodyPr>
          <a:lstStyle/>
          <a:p>
            <a:r>
              <a:rPr lang="en-US" sz="1600" dirty="0">
                <a:hlinkClick r:id="rId2"/>
              </a:rPr>
              <a:t>https://epa.maps.arcgis.com/apps/MapSeries/index.html?appid=d37c4a84a023422e8a24272dd8875f56</a:t>
            </a:r>
            <a:br>
              <a:rPr lang="en-US" sz="1600" dirty="0"/>
            </a:br>
            <a:endParaRPr lang="en-US" sz="1600" dirty="0"/>
          </a:p>
        </p:txBody>
      </p:sp>
      <p:pic>
        <p:nvPicPr>
          <p:cNvPr id="6" name="Content Placeholder 5">
            <a:extLst>
              <a:ext uri="{FF2B5EF4-FFF2-40B4-BE49-F238E27FC236}">
                <a16:creationId xmlns:a16="http://schemas.microsoft.com/office/drawing/2014/main" id="{46155FA4-C3AB-44B1-A1F3-052C041CB67B}"/>
              </a:ext>
            </a:extLst>
          </p:cNvPr>
          <p:cNvPicPr>
            <a:picLocks noGrp="1" noChangeAspect="1"/>
          </p:cNvPicPr>
          <p:nvPr>
            <p:ph idx="1"/>
          </p:nvPr>
        </p:nvPicPr>
        <p:blipFill>
          <a:blip r:embed="rId3"/>
          <a:stretch>
            <a:fillRect/>
          </a:stretch>
        </p:blipFill>
        <p:spPr>
          <a:xfrm>
            <a:off x="7808754" y="3492500"/>
            <a:ext cx="3515077" cy="3365500"/>
          </a:xfrm>
          <a:prstGeom prst="rect">
            <a:avLst/>
          </a:prstGeom>
        </p:spPr>
      </p:pic>
      <p:pic>
        <p:nvPicPr>
          <p:cNvPr id="4" name="Picture 3">
            <a:extLst>
              <a:ext uri="{FF2B5EF4-FFF2-40B4-BE49-F238E27FC236}">
                <a16:creationId xmlns:a16="http://schemas.microsoft.com/office/drawing/2014/main" id="{44BECCD8-A2CF-42E9-8867-849F8F398D9E}"/>
              </a:ext>
            </a:extLst>
          </p:cNvPr>
          <p:cNvPicPr>
            <a:picLocks noChangeAspect="1"/>
          </p:cNvPicPr>
          <p:nvPr/>
        </p:nvPicPr>
        <p:blipFill>
          <a:blip r:embed="rId4"/>
          <a:stretch>
            <a:fillRect/>
          </a:stretch>
        </p:blipFill>
        <p:spPr>
          <a:xfrm>
            <a:off x="568122" y="0"/>
            <a:ext cx="6315075" cy="6000750"/>
          </a:xfrm>
          <a:prstGeom prst="rect">
            <a:avLst/>
          </a:prstGeom>
        </p:spPr>
      </p:pic>
      <p:pic>
        <p:nvPicPr>
          <p:cNvPr id="5" name="Picture 4">
            <a:extLst>
              <a:ext uri="{FF2B5EF4-FFF2-40B4-BE49-F238E27FC236}">
                <a16:creationId xmlns:a16="http://schemas.microsoft.com/office/drawing/2014/main" id="{B20E8D1B-5FFA-4798-8E1D-D08B5209461D}"/>
              </a:ext>
            </a:extLst>
          </p:cNvPr>
          <p:cNvPicPr>
            <a:picLocks noChangeAspect="1"/>
          </p:cNvPicPr>
          <p:nvPr/>
        </p:nvPicPr>
        <p:blipFill>
          <a:blip r:embed="rId5"/>
          <a:stretch>
            <a:fillRect/>
          </a:stretch>
        </p:blipFill>
        <p:spPr>
          <a:xfrm>
            <a:off x="7808754" y="-130585"/>
            <a:ext cx="3815121" cy="3623085"/>
          </a:xfrm>
          <a:prstGeom prst="rect">
            <a:avLst/>
          </a:prstGeom>
        </p:spPr>
      </p:pic>
    </p:spTree>
    <p:extLst>
      <p:ext uri="{BB962C8B-B14F-4D97-AF65-F5344CB8AC3E}">
        <p14:creationId xmlns:p14="http://schemas.microsoft.com/office/powerpoint/2010/main" val="1587017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33447-2CD1-49BE-BFEE-A60BB9137FEF}"/>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EF6DE64E-1A4F-4D3C-B033-D63B13FD7169}"/>
              </a:ext>
            </a:extLst>
          </p:cNvPr>
          <p:cNvPicPr>
            <a:picLocks noGrp="1" noChangeAspect="1"/>
          </p:cNvPicPr>
          <p:nvPr>
            <p:ph idx="1"/>
          </p:nvPr>
        </p:nvPicPr>
        <p:blipFill>
          <a:blip r:embed="rId2"/>
          <a:stretch>
            <a:fillRect/>
          </a:stretch>
        </p:blipFill>
        <p:spPr>
          <a:xfrm>
            <a:off x="2134971" y="961955"/>
            <a:ext cx="8499817" cy="4934089"/>
          </a:xfrm>
          <a:prstGeom prst="rect">
            <a:avLst/>
          </a:prstGeom>
        </p:spPr>
      </p:pic>
    </p:spTree>
    <p:extLst>
      <p:ext uri="{BB962C8B-B14F-4D97-AF65-F5344CB8AC3E}">
        <p14:creationId xmlns:p14="http://schemas.microsoft.com/office/powerpoint/2010/main" val="5904021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59088</TotalTime>
  <Words>1306</Words>
  <Application>Microsoft Macintosh PowerPoint</Application>
  <PresentationFormat>Widescreen</PresentationFormat>
  <Paragraphs>110</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Office Theme</vt:lpstr>
      <vt:lpstr>Air Quality</vt:lpstr>
      <vt:lpstr>Overview</vt:lpstr>
      <vt:lpstr>State of the Sector</vt:lpstr>
      <vt:lpstr>State of the Sector</vt:lpstr>
      <vt:lpstr>Air Pollution Health Effects</vt:lpstr>
      <vt:lpstr>Ozone Air Quality</vt:lpstr>
      <vt:lpstr>Ozone Air Quality</vt:lpstr>
      <vt:lpstr>https://epa.maps.arcgis.com/apps/MapSeries/index.html?appid=d37c4a84a023422e8a24272dd8875f56 </vt:lpstr>
      <vt:lpstr>PowerPoint Presentation</vt:lpstr>
      <vt:lpstr>Particulate Matter (PM)</vt:lpstr>
      <vt:lpstr>PowerPoint Presentation</vt:lpstr>
      <vt:lpstr>PowerPoint Presentation</vt:lpstr>
      <vt:lpstr>PowerPoint Presentation</vt:lpstr>
      <vt:lpstr>Increasing Risks from Air Pollution</vt:lpstr>
      <vt:lpstr>Increasing Risks from Air Pollution</vt:lpstr>
      <vt:lpstr>PowerPoint Presentation</vt:lpstr>
      <vt:lpstr>Increasing Risks from Air Pollution</vt:lpstr>
      <vt:lpstr>Increasing Impacts of Wildfires</vt:lpstr>
      <vt:lpstr>Increasing Impacts of Wildfires</vt:lpstr>
      <vt:lpstr>Increasing Impacts of Wildfires</vt:lpstr>
      <vt:lpstr>PowerPoint Presentation</vt:lpstr>
      <vt:lpstr>PowerPoint Presentation</vt:lpstr>
      <vt:lpstr>PowerPoint Presentation</vt:lpstr>
      <vt:lpstr>PowerPoint Presentation</vt:lpstr>
      <vt:lpstr>PowerPoint Presentation</vt:lpstr>
      <vt:lpstr>PowerPoint Presentation</vt:lpstr>
      <vt:lpstr>Increases in Airborne Allergen Exposure</vt:lpstr>
      <vt:lpstr>Increases in Airborne Allergen Exposure</vt:lpstr>
      <vt:lpstr>Increases in Airborne Allergen Exposures</vt:lpstr>
      <vt:lpstr>Co-Benefits of Greenhouse Gas Mitigation</vt:lpstr>
      <vt:lpstr>Co-Benefits of Greenhouse Gas Mitigation</vt:lpstr>
      <vt:lpstr>Co-Benefits of Greenhouse Gas Mitigation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 Quality</dc:title>
  <dc:creator>Emeline Frix</dc:creator>
  <cp:lastModifiedBy>LW</cp:lastModifiedBy>
  <cp:revision>187</cp:revision>
  <dcterms:created xsi:type="dcterms:W3CDTF">2019-02-13T14:13:40Z</dcterms:created>
  <dcterms:modified xsi:type="dcterms:W3CDTF">2020-02-03T16:20:40Z</dcterms:modified>
</cp:coreProperties>
</file>