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7"/>
  </p:notesMasterIdLst>
  <p:sldIdLst>
    <p:sldId id="256" r:id="rId2"/>
    <p:sldId id="258" r:id="rId3"/>
    <p:sldId id="259" r:id="rId4"/>
    <p:sldId id="273" r:id="rId5"/>
    <p:sldId id="282" r:id="rId6"/>
    <p:sldId id="274" r:id="rId7"/>
    <p:sldId id="279" r:id="rId8"/>
    <p:sldId id="277" r:id="rId9"/>
    <p:sldId id="280" r:id="rId10"/>
    <p:sldId id="281" r:id="rId11"/>
    <p:sldId id="278" r:id="rId12"/>
    <p:sldId id="260" r:id="rId13"/>
    <p:sldId id="263" r:id="rId14"/>
    <p:sldId id="261" r:id="rId15"/>
    <p:sldId id="267" r:id="rId16"/>
    <p:sldId id="283" r:id="rId17"/>
    <p:sldId id="262" r:id="rId18"/>
    <p:sldId id="264" r:id="rId19"/>
    <p:sldId id="268" r:id="rId20"/>
    <p:sldId id="265" r:id="rId21"/>
    <p:sldId id="266" r:id="rId22"/>
    <p:sldId id="269" r:id="rId23"/>
    <p:sldId id="270" r:id="rId24"/>
    <p:sldId id="271" r:id="rId25"/>
    <p:sldId id="27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3" autoAdjust="0"/>
    <p:restoredTop sz="85676" autoAdjust="0"/>
  </p:normalViewPr>
  <p:slideViewPr>
    <p:cSldViewPr snapToGrid="0">
      <p:cViewPr varScale="1">
        <p:scale>
          <a:sx n="93" d="100"/>
          <a:sy n="93" d="100"/>
        </p:scale>
        <p:origin x="216" y="5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F6B5CF-296F-4D01-BC7C-B9BA2571CF53}" type="datetimeFigureOut">
              <a:rPr lang="en-US" smtClean="0"/>
              <a:t>2/3/20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551E23-AEF9-4F1C-970C-22E5308EA5CF}" type="slidenum">
              <a:rPr lang="en-US" smtClean="0"/>
              <a:t>‹#›</a:t>
            </a:fld>
            <a:endParaRPr lang="en-US"/>
          </a:p>
        </p:txBody>
      </p:sp>
    </p:spTree>
    <p:extLst>
      <p:ext uri="{BB962C8B-B14F-4D97-AF65-F5344CB8AC3E}">
        <p14:creationId xmlns:p14="http://schemas.microsoft.com/office/powerpoint/2010/main" val="3024451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Today, I will be covering chapter three from the Fourth National Climate Assessment, over water.</a:t>
            </a: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a:t>
            </a:fld>
            <a:endParaRPr lang="en-US"/>
          </a:p>
        </p:txBody>
      </p:sp>
    </p:spTree>
    <p:extLst>
      <p:ext uri="{BB962C8B-B14F-4D97-AF65-F5344CB8AC3E}">
        <p14:creationId xmlns:p14="http://schemas.microsoft.com/office/powerpoint/2010/main" val="3325580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Water </a:t>
            </a:r>
            <a:r>
              <a:rPr lang="en-US" sz="1200" dirty="0"/>
              <a:t>supplies for communities and ecosystems are threatened by rising temperatures, sea level rise, saltwater intrusion, and risk of extreme drought and flooding</a:t>
            </a:r>
          </a:p>
          <a:p>
            <a:pPr marL="171450" indent="-171450">
              <a:buFont typeface="Arial" panose="020B0604020202020204" pitchFamily="34" charset="0"/>
              <a:buChar char="•"/>
            </a:pPr>
            <a:r>
              <a:rPr lang="en-US" sz="1200" dirty="0"/>
              <a:t>Hurricane Maria left severely damaged drinking water and inoperable wastewater treatment plants and also caused flooding and mudslides.</a:t>
            </a: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10</a:t>
            </a:fld>
            <a:endParaRPr lang="en-US"/>
          </a:p>
        </p:txBody>
      </p:sp>
    </p:spTree>
    <p:extLst>
      <p:ext uri="{BB962C8B-B14F-4D97-AF65-F5344CB8AC3E}">
        <p14:creationId xmlns:p14="http://schemas.microsoft.com/office/powerpoint/2010/main" val="307625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Left:  </a:t>
            </a:r>
            <a:r>
              <a:rPr lang="en-US" sz="1200" dirty="0">
                <a:solidFill>
                  <a:schemeClr val="tx1">
                    <a:lumMod val="85000"/>
                    <a:lumOff val="15000"/>
                  </a:schemeClr>
                </a:solidFill>
              </a:rPr>
              <a:t>groundwater supplies have been decreasing over the last century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chemeClr val="tx1">
                    <a:lumMod val="85000"/>
                    <a:lumOff val="15000"/>
                  </a:schemeClr>
                </a:solidFill>
              </a:rPr>
              <a:t>Right: accelerated decline due to drought and lack of surface water storage.  This decline has negative impacts on the ability for groundwater meeting needs for future droughts and groundwater dependent ecosystems.</a:t>
            </a:r>
          </a:p>
        </p:txBody>
      </p:sp>
      <p:sp>
        <p:nvSpPr>
          <p:cNvPr id="4" name="Slide Number Placeholder 3"/>
          <p:cNvSpPr>
            <a:spLocks noGrp="1"/>
          </p:cNvSpPr>
          <p:nvPr>
            <p:ph type="sldNum" sz="quarter" idx="5"/>
          </p:nvPr>
        </p:nvSpPr>
        <p:spPr/>
        <p:txBody>
          <a:bodyPr/>
          <a:lstStyle/>
          <a:p>
            <a:fld id="{4E551E23-AEF9-4F1C-970C-22E5308EA5CF}" type="slidenum">
              <a:rPr lang="en-US" smtClean="0"/>
              <a:t>11</a:t>
            </a:fld>
            <a:endParaRPr lang="en-US"/>
          </a:p>
        </p:txBody>
      </p:sp>
    </p:spTree>
    <p:extLst>
      <p:ext uri="{BB962C8B-B14F-4D97-AF65-F5344CB8AC3E}">
        <p14:creationId xmlns:p14="http://schemas.microsoft.com/office/powerpoint/2010/main" val="1771449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buFont typeface="Arial" panose="020B0604020202020204" pitchFamily="34" charset="0"/>
              <a:buChar char="•"/>
            </a:pPr>
            <a:r>
              <a:rPr lang="en-US" sz="3600" dirty="0"/>
              <a:t>Rising temperatures reduced winter precipitation falling as snow, specifically in western US</a:t>
            </a:r>
          </a:p>
          <a:p>
            <a:pPr marL="571500" indent="-571500">
              <a:buFont typeface="Arial" panose="020B0604020202020204" pitchFamily="34" charset="0"/>
              <a:buChar char="•"/>
            </a:pPr>
            <a:r>
              <a:rPr lang="en-US" sz="3600" dirty="0"/>
              <a:t>Melting glaciers affect water volume, temperature, runoff timing, and aquatic ecosystems</a:t>
            </a:r>
          </a:p>
          <a:p>
            <a:pPr marL="1028700" lvl="1" indent="-571500">
              <a:buFont typeface="Arial" panose="020B0604020202020204" pitchFamily="34" charset="0"/>
              <a:buChar char="•"/>
            </a:pPr>
            <a:r>
              <a:rPr lang="en-US" sz="3600" dirty="0"/>
              <a:t>Risk of decreased and variable water supplies for human use and ecosystems</a:t>
            </a:r>
          </a:p>
          <a:p>
            <a:pPr marL="171450" indent="-171450">
              <a:buFont typeface="Arial" panose="020B0604020202020204" pitchFamily="34" charset="0"/>
              <a:buChar char="•"/>
            </a:pPr>
            <a:r>
              <a:rPr lang="en-US" sz="1200" dirty="0"/>
              <a:t>Heavy precipitation has increased is intensity and frequency since 1901 and will continue to increase</a:t>
            </a: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12</a:t>
            </a:fld>
            <a:endParaRPr lang="en-US"/>
          </a:p>
        </p:txBody>
      </p:sp>
    </p:spTree>
    <p:extLst>
      <p:ext uri="{BB962C8B-B14F-4D97-AF65-F5344CB8AC3E}">
        <p14:creationId xmlns:p14="http://schemas.microsoft.com/office/powerpoint/2010/main" val="28030668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Higher temperatures increase human use of water specifically through agriculture demands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Some</a:t>
            </a:r>
            <a:r>
              <a:rPr lang="en-US" sz="1200" dirty="0"/>
              <a:t> regions already have stressed water supplies, and they will continue to be stressed with continued warming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Water-use efficiency needs to continue to increase, like it has the last 30 years, or else future demand could exceed the future supply</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13</a:t>
            </a:fld>
            <a:endParaRPr lang="en-US"/>
          </a:p>
        </p:txBody>
      </p:sp>
    </p:spTree>
    <p:extLst>
      <p:ext uri="{BB962C8B-B14F-4D97-AF65-F5344CB8AC3E}">
        <p14:creationId xmlns:p14="http://schemas.microsoft.com/office/powerpoint/2010/main" val="190142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571500">
              <a:buFont typeface="Arial" panose="020B0604020202020204" pitchFamily="34" charset="0"/>
              <a:buChar char="•"/>
            </a:pPr>
            <a:r>
              <a:rPr lang="en-US" sz="3600" dirty="0"/>
              <a:t>Groundwater provides 40% of water for agriculture, including irrigation and livestock, and domestic water supplies</a:t>
            </a:r>
          </a:p>
          <a:p>
            <a:pPr marL="571500" indent="-571500">
              <a:buFont typeface="Arial" panose="020B0604020202020204" pitchFamily="34" charset="0"/>
              <a:buChar char="•"/>
            </a:pPr>
            <a:r>
              <a:rPr lang="en-US" sz="3600" dirty="0"/>
              <a:t>Groundwater for irrigation has increased substantially since 1900 and has exceed natural aquifer recharge rates in some areas</a:t>
            </a:r>
          </a:p>
          <a:p>
            <a:pPr marL="571500" indent="-571500">
              <a:buFont typeface="Arial" panose="020B0604020202020204" pitchFamily="34" charset="0"/>
              <a:buChar char="•"/>
            </a:pPr>
            <a:r>
              <a:rPr lang="en-US" sz="3600" dirty="0"/>
              <a:t>It is being depleted due to increased pumping during droughts and concentrated demands in urban areas</a:t>
            </a:r>
          </a:p>
          <a:p>
            <a:pPr marL="1371600" lvl="2" indent="-457200">
              <a:buFont typeface="Arial" panose="020B0604020202020204" pitchFamily="34" charset="0"/>
              <a:buChar char="•"/>
            </a:pPr>
            <a:r>
              <a:rPr lang="en-US" sz="3200" dirty="0"/>
              <a:t>Other future causes, such as warming air temperatures and insufficient precipitation,  could also cause depletion </a:t>
            </a:r>
          </a:p>
          <a:p>
            <a:pPr marL="571500" indent="-571500">
              <a:buFont typeface="Arial" panose="020B0604020202020204" pitchFamily="34" charset="0"/>
              <a:buChar char="•"/>
            </a:pPr>
            <a:r>
              <a:rPr lang="en-US" sz="3600" dirty="0"/>
              <a:t>Management of surface and groundwater are not coordinated across different agencies which causes an inefficient response to climate change</a:t>
            </a:r>
          </a:p>
          <a:p>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14</a:t>
            </a:fld>
            <a:endParaRPr lang="en-US"/>
          </a:p>
        </p:txBody>
      </p:sp>
    </p:spTree>
    <p:extLst>
      <p:ext uri="{BB962C8B-B14F-4D97-AF65-F5344CB8AC3E}">
        <p14:creationId xmlns:p14="http://schemas.microsoft.com/office/powerpoint/2010/main" val="2377442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Warming water affects ecosystem health </a:t>
            </a:r>
          </a:p>
          <a:p>
            <a:pPr marL="171450" indent="-171450">
              <a:buFont typeface="Arial" panose="020B0604020202020204" pitchFamily="34" charset="0"/>
              <a:buChar char="•"/>
            </a:pPr>
            <a:r>
              <a:rPr lang="en-US" sz="1200" dirty="0"/>
              <a:t>Changes in precipitation and runoff affect pollutant transport into and within water bodies</a:t>
            </a:r>
          </a:p>
          <a:p>
            <a:pPr marL="171450" indent="-171450">
              <a:buFont typeface="Arial" panose="020B0604020202020204" pitchFamily="34" charset="0"/>
              <a:buChar char="•"/>
            </a:pPr>
            <a:r>
              <a:rPr lang="en-US" sz="1200" dirty="0"/>
              <a:t>Challenges with cost and water treatment pose risks to water supplies, public health, and aquatic ecosystems</a:t>
            </a:r>
          </a:p>
          <a:p>
            <a:pPr marL="171450" indent="-171450">
              <a:buFont typeface="Arial" panose="020B0604020202020204" pitchFamily="34" charset="0"/>
              <a:buChar char="•"/>
            </a:pPr>
            <a:r>
              <a:rPr lang="en-US" sz="1200" dirty="0"/>
              <a:t>More high flow events increase the delivery of sediment, nutrients, and pathogens to streams and lakes,  while less low flow events impact aquatic life due to high water temperatures and less dissolved oxygen</a:t>
            </a:r>
          </a:p>
          <a:p>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15</a:t>
            </a:fld>
            <a:endParaRPr lang="en-US"/>
          </a:p>
        </p:txBody>
      </p:sp>
    </p:spTree>
    <p:extLst>
      <p:ext uri="{BB962C8B-B14F-4D97-AF65-F5344CB8AC3E}">
        <p14:creationId xmlns:p14="http://schemas.microsoft.com/office/powerpoint/2010/main" val="13857592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Saltwater intrusion into coastal rivers and aquifers can be worsened by rising sea levels and storm surges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Could threaten drinking water, infrastructure, ecosystems</a:t>
            </a:r>
          </a:p>
          <a:p>
            <a:pPr marL="571500" indent="-571500">
              <a:buFont typeface="Arial" panose="020B0604020202020204" pitchFamily="34" charset="0"/>
              <a:buChar char="•"/>
            </a:pPr>
            <a:r>
              <a:rPr lang="en-US" sz="3600" dirty="0"/>
              <a:t>Indirect impacts on w</a:t>
            </a:r>
            <a:r>
              <a:rPr lang="en-US" sz="3400" dirty="0"/>
              <a:t>ater quality: increased </a:t>
            </a:r>
            <a:r>
              <a:rPr lang="en-US" sz="3000" dirty="0" err="1"/>
              <a:t>dorest</a:t>
            </a:r>
            <a:r>
              <a:rPr lang="en-US" sz="3000" dirty="0"/>
              <a:t> pest/disease outbreaks, wildfire, ecosystem changes</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16</a:t>
            </a:fld>
            <a:endParaRPr lang="en-US"/>
          </a:p>
        </p:txBody>
      </p:sp>
    </p:spTree>
    <p:extLst>
      <p:ext uri="{BB962C8B-B14F-4D97-AF65-F5344CB8AC3E}">
        <p14:creationId xmlns:p14="http://schemas.microsoft.com/office/powerpoint/2010/main" val="3132350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3200" dirty="0"/>
              <a:t>Critical water infrastructure is aging and deteriorating</a:t>
            </a:r>
          </a:p>
          <a:p>
            <a:pPr marL="457200" indent="-457200">
              <a:buFont typeface="Arial" panose="020B0604020202020204" pitchFamily="34" charset="0"/>
              <a:buChar char="•"/>
            </a:pPr>
            <a:r>
              <a:rPr lang="en-US" sz="3200" dirty="0"/>
              <a:t>Reconstruction and maintenance costs in the trillions</a:t>
            </a:r>
          </a:p>
          <a:p>
            <a:pPr marL="1371600" lvl="2" indent="-457200">
              <a:buFont typeface="Arial" panose="020B0604020202020204" pitchFamily="34" charset="0"/>
              <a:buChar char="•"/>
            </a:pPr>
            <a:r>
              <a:rPr lang="en-US" sz="3200" dirty="0"/>
              <a:t>Capital improvement for public water systems is $384 billion from 2011 to 2030</a:t>
            </a:r>
          </a:p>
          <a:p>
            <a:pPr marL="1371600" lvl="2" indent="-457200">
              <a:buFont typeface="Arial" panose="020B0604020202020204" pitchFamily="34" charset="0"/>
              <a:buChar char="•"/>
            </a:pPr>
            <a:r>
              <a:rPr lang="en-US" sz="3200" dirty="0"/>
              <a:t>Capital investment needs for wastewater facilities, combined sewer overflow is $271 billion for the next 20 years</a:t>
            </a:r>
          </a:p>
          <a:p>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17</a:t>
            </a:fld>
            <a:endParaRPr lang="en-US"/>
          </a:p>
        </p:txBody>
      </p:sp>
    </p:spTree>
    <p:extLst>
      <p:ext uri="{BB962C8B-B14F-4D97-AF65-F5344CB8AC3E}">
        <p14:creationId xmlns:p14="http://schemas.microsoft.com/office/powerpoint/2010/main" val="29916996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Extreme precipitation = severe floods, infrastructure failure in some areas</a:t>
            </a:r>
          </a:p>
          <a:p>
            <a:pPr marL="171450" indent="-171450">
              <a:buFont typeface="Arial" panose="020B0604020202020204" pitchFamily="34" charset="0"/>
              <a:buChar char="•"/>
            </a:pPr>
            <a:r>
              <a:rPr lang="en-US" sz="1200" dirty="0"/>
              <a:t>Long droughts can compromise dams and levees because of the ground cracking due to reduced soil strength , drying, erosion, and subsidence</a:t>
            </a:r>
          </a:p>
          <a:p>
            <a:pPr marL="171450" indent="-171450">
              <a:buFont typeface="Arial" panose="020B0604020202020204" pitchFamily="34" charset="0"/>
              <a:buChar char="•"/>
            </a:pPr>
            <a:r>
              <a:rPr lang="en-US" sz="1200" dirty="0"/>
              <a:t>No assessment of water infrastructure vulnerability and climate risks to date</a:t>
            </a:r>
          </a:p>
          <a:p>
            <a:pPr marL="171450" indent="-171450">
              <a:buFont typeface="Arial" panose="020B0604020202020204" pitchFamily="34" charset="0"/>
              <a:buChar char="•"/>
            </a:pPr>
            <a:r>
              <a:rPr lang="en-US" sz="1200" dirty="0"/>
              <a:t>No common design standards for how infrastructure should be designed in the face of climate change</a:t>
            </a:r>
          </a:p>
          <a:p>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18</a:t>
            </a:fld>
            <a:endParaRPr lang="en-US"/>
          </a:p>
        </p:txBody>
      </p:sp>
    </p:spTree>
    <p:extLst>
      <p:ext uri="{BB962C8B-B14F-4D97-AF65-F5344CB8AC3E}">
        <p14:creationId xmlns:p14="http://schemas.microsoft.com/office/powerpoint/2010/main" val="29791385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Current design procedures rely on 10-100 years of data, which assumes frequency and severity of climate change  extremes do not change</a:t>
            </a:r>
          </a:p>
          <a:p>
            <a:pPr marL="171450" indent="-171450">
              <a:buFont typeface="Arial" panose="020B0604020202020204" pitchFamily="34" charset="0"/>
              <a:buChar char="•"/>
            </a:pPr>
            <a:r>
              <a:rPr lang="en-US" sz="1200" dirty="0"/>
              <a:t>Other studies suggest the frequency and severity of climate change extremes are changing</a:t>
            </a:r>
          </a:p>
          <a:p>
            <a:pPr marL="171450" indent="-171450">
              <a:buFont typeface="Arial" panose="020B0604020202020204" pitchFamily="34" charset="0"/>
              <a:buChar char="•"/>
            </a:pPr>
            <a:r>
              <a:rPr lang="en-US" sz="1200" dirty="0"/>
              <a:t>Changes show risk of increased severity of floods and drought</a:t>
            </a:r>
          </a:p>
          <a:p>
            <a:pPr marL="171450" indent="-171450">
              <a:buFont typeface="Arial" panose="020B0604020202020204" pitchFamily="34" charset="0"/>
              <a:buChar char="•"/>
            </a:pPr>
            <a:r>
              <a:rPr lang="en-US" sz="1200" dirty="0"/>
              <a:t>Tree ring data of the climate over the past 500 years show much wider range of climate variability than instrumental data shows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19</a:t>
            </a:fld>
            <a:endParaRPr lang="en-US"/>
          </a:p>
        </p:txBody>
      </p:sp>
    </p:spTree>
    <p:extLst>
      <p:ext uri="{BB962C8B-B14F-4D97-AF65-F5344CB8AC3E}">
        <p14:creationId xmlns:p14="http://schemas.microsoft.com/office/powerpoint/2010/main" val="2023506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I will give and introduction, provide the state of the sector, and give an overview of different regions across the country.</a:t>
            </a:r>
          </a:p>
          <a:p>
            <a:pPr marL="171450" indent="-171450">
              <a:buFont typeface="Arial" panose="020B0604020202020204" pitchFamily="34" charset="0"/>
              <a:buChar char="•"/>
            </a:pPr>
            <a:r>
              <a:rPr lang="en-US"/>
              <a:t>Then, I will talk about the three key messages highlighted in the chapter and follow up with a conclusion.</a:t>
            </a: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2</a:t>
            </a:fld>
            <a:endParaRPr lang="en-US"/>
          </a:p>
        </p:txBody>
      </p:sp>
    </p:spTree>
    <p:extLst>
      <p:ext uri="{BB962C8B-B14F-4D97-AF65-F5344CB8AC3E}">
        <p14:creationId xmlns:p14="http://schemas.microsoft.com/office/powerpoint/2010/main" val="26851674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3200" dirty="0"/>
              <a:t>Compound extreme events (2 or more hazard events causing extreme impacts) multiply risk to society, environment, and built infrastructure</a:t>
            </a:r>
          </a:p>
          <a:p>
            <a:pPr marL="1371600" lvl="2" indent="-457200">
              <a:buFont typeface="Arial" panose="020B0604020202020204" pitchFamily="34" charset="0"/>
              <a:buChar char="•"/>
            </a:pPr>
            <a:r>
              <a:rPr lang="en-US" sz="2800" dirty="0"/>
              <a:t>Hurricane Isaac with storm surge and extreme rainfall</a:t>
            </a:r>
          </a:p>
          <a:p>
            <a:pPr marL="457200" indent="-457200">
              <a:buFont typeface="Arial" panose="020B0604020202020204" pitchFamily="34" charset="0"/>
              <a:buChar char="•"/>
            </a:pPr>
            <a:r>
              <a:rPr lang="en-US" sz="3200" dirty="0"/>
              <a:t>Traditional infrastructure design approaches and risk assessment considers these individually</a:t>
            </a:r>
          </a:p>
          <a:p>
            <a:pPr marL="457200" indent="-457200">
              <a:buFont typeface="Arial" panose="020B0604020202020204" pitchFamily="34" charset="0"/>
              <a:buChar char="•"/>
            </a:pPr>
            <a:r>
              <a:rPr lang="en-US" sz="3200" dirty="0"/>
              <a:t>Compound extremes increase risk of cascading infrastructure since some infrastructure rely on others</a:t>
            </a:r>
          </a:p>
          <a:p>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20</a:t>
            </a:fld>
            <a:endParaRPr lang="en-US"/>
          </a:p>
        </p:txBody>
      </p:sp>
    </p:spTree>
    <p:extLst>
      <p:ext uri="{BB962C8B-B14F-4D97-AF65-F5344CB8AC3E}">
        <p14:creationId xmlns:p14="http://schemas.microsoft.com/office/powerpoint/2010/main" val="12328997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Water planning principles developed in 20</a:t>
            </a:r>
            <a:r>
              <a:rPr lang="en-US" sz="1200" baseline="30000" dirty="0"/>
              <a:t>th</a:t>
            </a:r>
            <a:r>
              <a:rPr lang="en-US" sz="1200" dirty="0"/>
              <a:t> century need reassessed due to the susceptibility of society to harmful effects of water variability</a:t>
            </a:r>
          </a:p>
          <a:p>
            <a:pPr marL="171450" indent="-171450">
              <a:buFont typeface="Arial" panose="020B0604020202020204" pitchFamily="34" charset="0"/>
              <a:buChar char="•"/>
            </a:pPr>
            <a:r>
              <a:rPr lang="en-US" sz="1200" dirty="0"/>
              <a:t>Paleoclimate projections shows droughts and wet periods will be more intense and widespread than in the 20</a:t>
            </a:r>
            <a:r>
              <a:rPr lang="en-US" sz="1200" baseline="30000" dirty="0"/>
              <a:t>th</a:t>
            </a:r>
            <a:r>
              <a:rPr lang="en-US" sz="1200" dirty="0"/>
              <a:t> century</a:t>
            </a:r>
          </a:p>
          <a:p>
            <a:pPr marL="171450" indent="-171450">
              <a:buFont typeface="Arial" panose="020B0604020202020204" pitchFamily="34" charset="0"/>
              <a:buChar char="•"/>
            </a:pPr>
            <a:r>
              <a:rPr lang="en-US" sz="1200" dirty="0"/>
              <a:t>Accurate predication are not yet possible, but climate projections can help predict possible conditions and range of changes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21</a:t>
            </a:fld>
            <a:endParaRPr lang="en-US"/>
          </a:p>
        </p:txBody>
      </p:sp>
    </p:spTree>
    <p:extLst>
      <p:ext uri="{BB962C8B-B14F-4D97-AF65-F5344CB8AC3E}">
        <p14:creationId xmlns:p14="http://schemas.microsoft.com/office/powerpoint/2010/main" val="36778357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Main challenge to water planning and management is to plan for plausible conditions that are wider in range than those experienced in the past</a:t>
            </a:r>
          </a:p>
          <a:p>
            <a:pPr marL="457200" indent="-457200">
              <a:buFont typeface="Arial" panose="020B0604020202020204" pitchFamily="34" charset="0"/>
              <a:buChar char="•"/>
            </a:pPr>
            <a:r>
              <a:rPr lang="en-US" sz="3200" dirty="0"/>
              <a:t>Requires approaches to evaluate over many futures instead of just one</a:t>
            </a:r>
          </a:p>
          <a:p>
            <a:pPr marL="1371600" lvl="2" indent="-457200">
              <a:buFont typeface="Arial" panose="020B0604020202020204" pitchFamily="34" charset="0"/>
              <a:buChar char="•"/>
            </a:pPr>
            <a:r>
              <a:rPr lang="en-US" sz="2800" dirty="0"/>
              <a:t>Incorporate real-time monitoring and forecast products to better manage extremes</a:t>
            </a:r>
          </a:p>
          <a:p>
            <a:pPr marL="1371600" marR="0" lvl="2"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800" dirty="0"/>
              <a:t>Update polices and engineering principles with the best available geoscience-based understanding</a:t>
            </a:r>
          </a:p>
          <a:p>
            <a:pPr marL="457200" indent="-457200">
              <a:buFont typeface="Arial" panose="020B0604020202020204" pitchFamily="34" charset="0"/>
              <a:buChar char="•"/>
            </a:pPr>
            <a:r>
              <a:rPr lang="en-US" sz="3200" dirty="0"/>
              <a:t>Better manage variability because it causes operational uncertainty</a:t>
            </a:r>
          </a:p>
          <a:p>
            <a:pPr marL="1371600" lvl="2" indent="-457200">
              <a:buFont typeface="Arial" panose="020B0604020202020204" pitchFamily="34" charset="0"/>
              <a:buChar char="•"/>
            </a:pPr>
            <a:r>
              <a:rPr lang="en-US" sz="2800" dirty="0"/>
              <a:t>Incorporate monitoring current conditions and forecasts of near-term conditions instead of previous operating rules based on historical data</a:t>
            </a:r>
          </a:p>
          <a:p>
            <a:pPr marL="457200" marR="0" lvl="0" indent="-4572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800" dirty="0"/>
          </a:p>
          <a:p>
            <a:pPr marL="1371600" lvl="2" indent="-457200">
              <a:buFont typeface="Arial" panose="020B0604020202020204" pitchFamily="34" charset="0"/>
              <a:buChar char="•"/>
            </a:pPr>
            <a:endParaRPr lang="en-US" sz="28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22</a:t>
            </a:fld>
            <a:endParaRPr lang="en-US"/>
          </a:p>
        </p:txBody>
      </p:sp>
    </p:spTree>
    <p:extLst>
      <p:ext uri="{BB962C8B-B14F-4D97-AF65-F5344CB8AC3E}">
        <p14:creationId xmlns:p14="http://schemas.microsoft.com/office/powerpoint/2010/main" val="3989388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Better management of variability does not eliminate need for long-term planning</a:t>
            </a:r>
          </a:p>
          <a:p>
            <a:pPr marL="171450" indent="-171450">
              <a:buFont typeface="Arial" panose="020B0604020202020204" pitchFamily="34" charset="0"/>
              <a:buChar char="•"/>
            </a:pPr>
            <a:r>
              <a:rPr lang="en-US" sz="1200" dirty="0"/>
              <a:t>Major water utilities provide examples of planning that focus on identifying and managing vulnerabilities for wide-range of futures instead evaluating performance for just one</a:t>
            </a:r>
          </a:p>
          <a:p>
            <a:pPr marL="171450" indent="-171450">
              <a:buFont typeface="Arial" panose="020B0604020202020204" pitchFamily="34" charset="0"/>
              <a:buChar char="•"/>
            </a:pPr>
            <a:r>
              <a:rPr lang="en-US" sz="1200" dirty="0"/>
              <a:t>Tampa Bay Water found 1000 realizations for future demands</a:t>
            </a:r>
          </a:p>
          <a:p>
            <a:pPr marL="171450" indent="-171450">
              <a:buFont typeface="Arial" panose="020B0604020202020204" pitchFamily="34" charset="0"/>
              <a:buChar char="•"/>
            </a:pPr>
            <a:r>
              <a:rPr lang="en-US" sz="1200" dirty="0"/>
              <a:t>Denver Water used small set of scenarios</a:t>
            </a:r>
          </a:p>
          <a:p>
            <a:pPr marL="171450" indent="-171450">
              <a:buFont typeface="Arial" panose="020B0604020202020204" pitchFamily="34" charset="0"/>
              <a:buChar char="•"/>
            </a:pPr>
            <a:r>
              <a:rPr lang="en-US" sz="1200" dirty="0"/>
              <a:t>World Bank published guidelines for implementing various approaches in water investment evaluations</a:t>
            </a:r>
          </a:p>
          <a:p>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23</a:t>
            </a:fld>
            <a:endParaRPr lang="en-US"/>
          </a:p>
        </p:txBody>
      </p:sp>
    </p:spTree>
    <p:extLst>
      <p:ext uri="{BB962C8B-B14F-4D97-AF65-F5344CB8AC3E}">
        <p14:creationId xmlns:p14="http://schemas.microsoft.com/office/powerpoint/2010/main" val="2845801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t>Reliable supply for individuals, communities, and ecosystems</a:t>
            </a:r>
          </a:p>
          <a:p>
            <a:pPr marL="171450" indent="-171450">
              <a:buFont typeface="Arial" panose="020B0604020202020204" pitchFamily="34" charset="0"/>
              <a:buChar char="•"/>
            </a:pPr>
            <a:r>
              <a:rPr lang="en-US"/>
              <a:t>Other sectors such as agriculture, energy, urban environments, and industry.</a:t>
            </a: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3</a:t>
            </a:fld>
            <a:endParaRPr lang="en-US"/>
          </a:p>
        </p:txBody>
      </p:sp>
    </p:spTree>
    <p:extLst>
      <p:ext uri="{BB962C8B-B14F-4D97-AF65-F5344CB8AC3E}">
        <p14:creationId xmlns:p14="http://schemas.microsoft.com/office/powerpoint/2010/main" val="3158064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solidFill>
                  <a:schemeClr val="tx1">
                    <a:lumMod val="85000"/>
                    <a:lumOff val="15000"/>
                  </a:schemeClr>
                </a:solidFill>
              </a:rPr>
              <a:t>Paleoclimate information shows that over the last 500 years, North America has experienced pronounced wet/dry periods that sometimes lasted for decades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solidFill>
                  <a:schemeClr val="tx1">
                    <a:lumMod val="85000"/>
                    <a:lumOff val="15000"/>
                  </a:schemeClr>
                </a:solidFill>
              </a:rPr>
              <a:t>These shifts led to extreme floods or droughts in various regions that are extraordinary to current events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solidFill>
                  <a:schemeClr val="tx1">
                    <a:lumMod val="85000"/>
                    <a:lumOff val="15000"/>
                  </a:schemeClr>
                </a:solidFill>
              </a:rPr>
              <a:t>Operational principles for engineering, design, insurance programs, water quality regulations, and water allocation have not factored in these perspectives on climate variability or projections</a:t>
            </a:r>
            <a:endParaRPr lang="en-US" sz="1200" dirty="0">
              <a:solidFill>
                <a:schemeClr val="tx1">
                  <a:lumMod val="85000"/>
                  <a:lumOff val="15000"/>
                </a:schemeClr>
              </a:solidFill>
            </a:endParaRPr>
          </a:p>
        </p:txBody>
      </p:sp>
      <p:sp>
        <p:nvSpPr>
          <p:cNvPr id="4" name="Slide Number Placeholder 3"/>
          <p:cNvSpPr>
            <a:spLocks noGrp="1"/>
          </p:cNvSpPr>
          <p:nvPr>
            <p:ph type="sldNum" sz="quarter" idx="5"/>
          </p:nvPr>
        </p:nvSpPr>
        <p:spPr/>
        <p:txBody>
          <a:bodyPr/>
          <a:lstStyle/>
          <a:p>
            <a:fld id="{4E551E23-AEF9-4F1C-970C-22E5308EA5CF}" type="slidenum">
              <a:rPr lang="en-US" smtClean="0"/>
              <a:t>4</a:t>
            </a:fld>
            <a:endParaRPr lang="en-US"/>
          </a:p>
        </p:txBody>
      </p:sp>
    </p:spTree>
    <p:extLst>
      <p:ext uri="{BB962C8B-B14F-4D97-AF65-F5344CB8AC3E}">
        <p14:creationId xmlns:p14="http://schemas.microsoft.com/office/powerpoint/2010/main" val="172828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solidFill>
                  <a:schemeClr val="tx1">
                    <a:lumMod val="85000"/>
                    <a:lumOff val="15000"/>
                  </a:schemeClr>
                </a:solidFill>
              </a:rPr>
              <a:t>Water systems face risk even without anticipated climate change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solidFill>
                  <a:schemeClr val="tx1">
                    <a:lumMod val="85000"/>
                    <a:lumOff val="15000"/>
                  </a:schemeClr>
                </a:solidFill>
              </a:rPr>
              <a:t>Gains in water-use efficiency over the last 30 years have allowed water consumption to stay constant, but limited surface water storage and limited ability to use long-term drought forecasts have led to depletion of aquifers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a:solidFill>
                  <a:schemeClr val="tx1">
                    <a:lumMod val="85000"/>
                    <a:lumOff val="15000"/>
                  </a:schemeClr>
                </a:solidFill>
              </a:rPr>
              <a:t>Aging and deteriorating dams and levees face risks when exposed to extreme, or sometimes moderate, rainfall. The national exposure to this risk has not been fully assessed yet.</a:t>
            </a:r>
            <a:endParaRPr lang="en-US" sz="1200" dirty="0">
              <a:solidFill>
                <a:schemeClr val="tx1">
                  <a:lumMod val="85000"/>
                  <a:lumOff val="15000"/>
                </a:schemeClr>
              </a:solidFill>
            </a:endParaRPr>
          </a:p>
        </p:txBody>
      </p:sp>
      <p:sp>
        <p:nvSpPr>
          <p:cNvPr id="4" name="Slide Number Placeholder 3"/>
          <p:cNvSpPr>
            <a:spLocks noGrp="1"/>
          </p:cNvSpPr>
          <p:nvPr>
            <p:ph type="sldNum" sz="quarter" idx="5"/>
          </p:nvPr>
        </p:nvSpPr>
        <p:spPr/>
        <p:txBody>
          <a:bodyPr/>
          <a:lstStyle/>
          <a:p>
            <a:fld id="{4E551E23-AEF9-4F1C-970C-22E5308EA5CF}" type="slidenum">
              <a:rPr lang="en-US" smtClean="0"/>
              <a:t>5</a:t>
            </a:fld>
            <a:endParaRPr lang="en-US"/>
          </a:p>
        </p:txBody>
      </p:sp>
    </p:spTree>
    <p:extLst>
      <p:ext uri="{BB962C8B-B14F-4D97-AF65-F5344CB8AC3E}">
        <p14:creationId xmlns:p14="http://schemas.microsoft.com/office/powerpoint/2010/main" val="2783515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Every region is affected by weather and climate related events and water sector sensitivities.</a:t>
            </a:r>
          </a:p>
          <a:p>
            <a:pPr marL="171450" indent="-171450">
              <a:buFont typeface="Arial" panose="020B0604020202020204" pitchFamily="34" charset="0"/>
              <a:buChar char="•"/>
            </a:pPr>
            <a:r>
              <a:rPr lang="en-US" sz="2600" dirty="0"/>
              <a:t>Northern: future changes in precipitation and extreme rainfall events</a:t>
            </a:r>
          </a:p>
          <a:p>
            <a:pPr marL="171450" indent="-171450">
              <a:buFont typeface="Arial" panose="020B0604020202020204" pitchFamily="34" charset="0"/>
              <a:buChar char="•"/>
            </a:pPr>
            <a:r>
              <a:rPr lang="en-US" sz="2600" dirty="0"/>
              <a:t>Southern: Infrastructure in will become vulnerable due to increasing precipitation and rising sea levels. In 2011, flooding in the Mississippi and Missouri Rivers caused 5.7 billion in damages and a drought in 2012 disrupted river navigation and agriculture caused 33 billion in damages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6</a:t>
            </a:fld>
            <a:endParaRPr lang="en-US"/>
          </a:p>
        </p:txBody>
      </p:sp>
    </p:spTree>
    <p:extLst>
      <p:ext uri="{BB962C8B-B14F-4D97-AF65-F5344CB8AC3E}">
        <p14:creationId xmlns:p14="http://schemas.microsoft.com/office/powerpoint/2010/main" val="5873794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In the NE</a:t>
            </a:r>
            <a:r>
              <a:rPr lang="en-US" sz="3000" dirty="0"/>
              <a:t>: water infrastructure is nearing the end of its life-expectancy due to a changing climate. </a:t>
            </a:r>
          </a:p>
          <a:p>
            <a:pPr lvl="1"/>
            <a:r>
              <a:rPr lang="en-US" sz="3000" dirty="0"/>
              <a:t>- Hurricane Irene and Superstorm Sandy highlighted inadequacy of infrastructure and combined sewers</a:t>
            </a:r>
          </a:p>
          <a:p>
            <a:pPr lvl="1"/>
            <a:r>
              <a:rPr lang="en-US" sz="3000" dirty="0"/>
              <a:t>In the SE: extreme rainfall and rising sea level are increasing flood frequencies</a:t>
            </a:r>
          </a:p>
          <a:p>
            <a:pPr lvl="1"/>
            <a:r>
              <a:rPr lang="en-US" sz="3000" dirty="0"/>
              <a:t>- Extreme rainfall in SC caused failure of 49 state-regulated dams, 1 federally regulated dam, and many unregulated dams</a:t>
            </a:r>
          </a:p>
          <a:p>
            <a:pPr lvl="1"/>
            <a:endParaRPr lang="en-US" sz="3000" dirty="0"/>
          </a:p>
        </p:txBody>
      </p:sp>
      <p:sp>
        <p:nvSpPr>
          <p:cNvPr id="4" name="Slide Number Placeholder 3"/>
          <p:cNvSpPr>
            <a:spLocks noGrp="1"/>
          </p:cNvSpPr>
          <p:nvPr>
            <p:ph type="sldNum" sz="quarter" idx="5"/>
          </p:nvPr>
        </p:nvSpPr>
        <p:spPr/>
        <p:txBody>
          <a:bodyPr/>
          <a:lstStyle/>
          <a:p>
            <a:fld id="{4E551E23-AEF9-4F1C-970C-22E5308EA5CF}" type="slidenum">
              <a:rPr lang="en-US" smtClean="0"/>
              <a:t>7</a:t>
            </a:fld>
            <a:endParaRPr lang="en-US"/>
          </a:p>
        </p:txBody>
      </p:sp>
    </p:spTree>
    <p:extLst>
      <p:ext uri="{BB962C8B-B14F-4D97-AF65-F5344CB8AC3E}">
        <p14:creationId xmlns:p14="http://schemas.microsoft.com/office/powerpoint/2010/main" val="23488947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3200" dirty="0"/>
              <a:t>Midwest: storm water management systems and other infrastructure are experiencing risks due to changing precipitation patterns and elevated flood risks. </a:t>
            </a:r>
            <a:r>
              <a:rPr lang="en-US" sz="3000" dirty="0"/>
              <a:t>Harmful algal blooms have been increasing over the last decade because of warmer temperatures and heavy precipitation</a:t>
            </a:r>
          </a:p>
          <a:p>
            <a:pPr marL="457200" indent="-457200">
              <a:buFont typeface="Arial" panose="020B0604020202020204" pitchFamily="34" charset="0"/>
              <a:buChar char="•"/>
            </a:pPr>
            <a:endParaRPr lang="en-US" sz="2800" dirty="0"/>
          </a:p>
          <a:p>
            <a:pPr marL="171450" indent="-171450">
              <a:buFont typeface="Arial" panose="020B0604020202020204" pitchFamily="34" charset="0"/>
              <a:buChar char="•"/>
            </a:pPr>
            <a:r>
              <a:rPr lang="en-US" dirty="0"/>
              <a:t>SW: </a:t>
            </a:r>
            <a:r>
              <a:rPr lang="en-US" sz="1200" dirty="0"/>
              <a:t>Intense droughts, heavy rainfall, and reduced snowpack are decreasing water supply due to demands of a growing population, deteriorating infrastructure, and ground water depletion</a:t>
            </a: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8</a:t>
            </a:fld>
            <a:endParaRPr lang="en-US"/>
          </a:p>
        </p:txBody>
      </p:sp>
    </p:spTree>
    <p:extLst>
      <p:ext uri="{BB962C8B-B14F-4D97-AF65-F5344CB8AC3E}">
        <p14:creationId xmlns:p14="http://schemas.microsoft.com/office/powerpoint/2010/main" val="39002395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 </a:t>
            </a:r>
            <a:r>
              <a:rPr lang="en-US" sz="1200" dirty="0"/>
              <a:t>climate stressors are affecting Pacific salmon because of low snowpack, which decreases stream flow, increasing storm intensity, and increasing mortality because of warmer water temperatures.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In Alaska: residents, communities, and infrastructure are affected by flooding and erosion of coastal river areas due to changes in sea ice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4E551E23-AEF9-4F1C-970C-22E5308EA5CF}" type="slidenum">
              <a:rPr lang="en-US" smtClean="0"/>
              <a:t>9</a:t>
            </a:fld>
            <a:endParaRPr lang="en-US"/>
          </a:p>
        </p:txBody>
      </p:sp>
    </p:spTree>
    <p:extLst>
      <p:ext uri="{BB962C8B-B14F-4D97-AF65-F5344CB8AC3E}">
        <p14:creationId xmlns:p14="http://schemas.microsoft.com/office/powerpoint/2010/main" val="24724801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a:off x="0" y="0"/>
            <a:ext cx="12192000" cy="6858000"/>
          </a:xfrm>
          <a:prstGeom prst="rect">
            <a:avLst/>
          </a:prstGeom>
          <a:blipFill dpi="0" rotWithShape="1">
            <a:blip r:embed="rId2">
              <a:alphaModFix amt="12000"/>
              <a:duotone>
                <a:schemeClr val="accent1">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10" name="Rectangle 9"/>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bg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1E1F38D4-EEB5-49B5-9707-5B33D649F0AD}" type="datetimeFigureOut">
              <a:rPr lang="en-US" smtClean="0"/>
              <a:t>2/3/20</a:t>
            </a:fld>
            <a:endParaRPr lang="en-US"/>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bg2"/>
                </a:solidFill>
              </a:defRPr>
            </a:lvl1pPr>
          </a:lstStyle>
          <a:p>
            <a:endParaRPr lang="en-US"/>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bg2"/>
                </a:solidFill>
              </a:defRPr>
            </a:lvl1pPr>
          </a:lstStyle>
          <a:p>
            <a:fld id="{36D2727F-D630-4DAE-BB08-E2E48320FCB8}" type="slidenum">
              <a:rPr lang="en-US" smtClean="0"/>
              <a:t>‹#›</a:t>
            </a:fld>
            <a:endParaRPr lang="en-US"/>
          </a:p>
        </p:txBody>
      </p:sp>
    </p:spTree>
    <p:extLst>
      <p:ext uri="{BB962C8B-B14F-4D97-AF65-F5344CB8AC3E}">
        <p14:creationId xmlns:p14="http://schemas.microsoft.com/office/powerpoint/2010/main" val="2392553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1F38D4-EEB5-49B5-9707-5B33D649F0AD}"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2957610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1F38D4-EEB5-49B5-9707-5B33D649F0AD}"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4100062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E1F38D4-EEB5-49B5-9707-5B33D649F0AD}" type="datetimeFigureOut">
              <a:rPr lang="en-US" smtClean="0"/>
              <a:t>2/3/20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1353608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p:cNvSpPr/>
          <p:nvPr/>
        </p:nvSpPr>
        <p:spPr>
          <a:xfrm>
            <a:off x="0" y="0"/>
            <a:ext cx="12192000" cy="6858000"/>
          </a:xfrm>
          <a:prstGeom prst="rect">
            <a:avLst/>
          </a:prstGeom>
          <a:blipFill dpi="0" rotWithShape="1">
            <a:blip r:embed="rId2">
              <a:alphaModFix amt="12000"/>
              <a:duotone>
                <a:schemeClr val="accent2">
                  <a:shade val="45000"/>
                  <a:satMod val="135000"/>
                </a:schemeClr>
                <a:prstClr val="white"/>
              </a:duotone>
            </a:blip>
            <a:srcRect/>
            <a:tile tx="-368300" ty="203200" sx="64000" sy="64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C</a:t>
            </a:r>
          </a:p>
        </p:txBody>
      </p:sp>
      <p:sp>
        <p:nvSpPr>
          <p:cNvPr id="23" name="Rectangle 22"/>
          <p:cNvSpPr/>
          <p:nvPr/>
        </p:nvSpPr>
        <p:spPr>
          <a:xfrm>
            <a:off x="1307870" y="1267730"/>
            <a:ext cx="9576262" cy="4307950"/>
          </a:xfrm>
          <a:prstGeom prst="rect">
            <a:avLst/>
          </a:prstGeom>
          <a:solidFill>
            <a:schemeClr val="tx2"/>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bg2"/>
            </a:solid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accent1">
                  <a:lumMod val="20000"/>
                  <a:lumOff val="80000"/>
                </a:schemeClr>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bg1"/>
                </a:solidFill>
                <a:effectLst/>
                <a:latin typeface="+mj-lt"/>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bg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1E1F38D4-EEB5-49B5-9707-5B33D649F0AD}" type="datetimeFigureOut">
              <a:rPr lang="en-US" smtClean="0"/>
              <a:t>2/3/20</a:t>
            </a:fld>
            <a:endParaRPr lang="en-US"/>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bg2"/>
                </a:solidFill>
              </a:defRPr>
            </a:lvl1pPr>
          </a:lstStyle>
          <a:p>
            <a:endParaRPr lang="en-US"/>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bg2"/>
                </a:solidFill>
              </a:defRPr>
            </a:lvl1pPr>
          </a:lstStyle>
          <a:p>
            <a:fld id="{36D2727F-D630-4DAE-BB08-E2E48320FCB8}" type="slidenum">
              <a:rPr lang="en-US" smtClean="0"/>
              <a:t>‹#›</a:t>
            </a:fld>
            <a:endParaRPr lang="en-US"/>
          </a:p>
        </p:txBody>
      </p:sp>
    </p:spTree>
    <p:extLst>
      <p:ext uri="{BB962C8B-B14F-4D97-AF65-F5344CB8AC3E}">
        <p14:creationId xmlns:p14="http://schemas.microsoft.com/office/powerpoint/2010/main" val="20841230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E1F38D4-EEB5-49B5-9707-5B33D649F0AD}"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151617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E1F38D4-EEB5-49B5-9707-5B33D649F0AD}" type="datetimeFigureOut">
              <a:rPr lang="en-US" smtClean="0"/>
              <a:t>2/3/20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786524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E1F38D4-EEB5-49B5-9707-5B33D649F0AD}" type="datetimeFigureOut">
              <a:rPr lang="en-US" smtClean="0"/>
              <a:t>2/3/20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2994219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1F38D4-EEB5-49B5-9707-5B33D649F0AD}" type="datetimeFigureOut">
              <a:rPr lang="en-US" smtClean="0"/>
              <a:t>2/3/20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D2727F-D630-4DAE-BB08-E2E48320FCB8}" type="slidenum">
              <a:rPr lang="en-US" smtClean="0"/>
              <a:t>‹#›</a:t>
            </a:fld>
            <a:endParaRPr lang="en-US"/>
          </a:p>
        </p:txBody>
      </p:sp>
    </p:spTree>
    <p:extLst>
      <p:ext uri="{BB962C8B-B14F-4D97-AF65-F5344CB8AC3E}">
        <p14:creationId xmlns:p14="http://schemas.microsoft.com/office/powerpoint/2010/main" val="3413136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ectangle 14"/>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5" name="Date Placeholder 4"/>
          <p:cNvSpPr>
            <a:spLocks noGrp="1"/>
          </p:cNvSpPr>
          <p:nvPr>
            <p:ph type="dt" sz="half" idx="10"/>
          </p:nvPr>
        </p:nvSpPr>
        <p:spPr/>
        <p:txBody>
          <a:bodyPr/>
          <a:lstStyle/>
          <a:p>
            <a:fld id="{1E1F38D4-EEB5-49B5-9707-5B33D649F0AD}" type="datetimeFigureOut">
              <a:rPr lang="en-US" smtClean="0"/>
              <a:t>2/3/20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36D2727F-D630-4DAE-BB08-E2E48320FCB8}" type="slidenum">
              <a:rPr lang="en-US" smtClean="0"/>
              <a:t>‹#›</a:t>
            </a:fld>
            <a:endParaRPr lang="en-US"/>
          </a:p>
        </p:txBody>
      </p:sp>
    </p:spTree>
    <p:extLst>
      <p:ext uri="{BB962C8B-B14F-4D97-AF65-F5344CB8AC3E}">
        <p14:creationId xmlns:p14="http://schemas.microsoft.com/office/powerpoint/2010/main" val="40884388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0" name="Rectangle 9"/>
          <p:cNvSpPr/>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rgbClr val="969696"/>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Date Placeholder 7"/>
          <p:cNvSpPr>
            <a:spLocks noGrp="1"/>
          </p:cNvSpPr>
          <p:nvPr>
            <p:ph type="dt" sz="half" idx="10"/>
          </p:nvPr>
        </p:nvSpPr>
        <p:spPr/>
        <p:txBody>
          <a:bodyPr/>
          <a:lstStyle>
            <a:lvl1pPr>
              <a:defRPr>
                <a:effectLst>
                  <a:outerShdw blurRad="12700" dist="3810" dir="2700000" algn="tl" rotWithShape="0">
                    <a:prstClr val="black">
                      <a:alpha val="40000"/>
                    </a:prstClr>
                  </a:outerShdw>
                </a:effectLst>
              </a:defRPr>
            </a:lvl1pPr>
          </a:lstStyle>
          <a:p>
            <a:fld id="{1E1F38D4-EEB5-49B5-9707-5B33D649F0AD}" type="datetimeFigureOut">
              <a:rPr lang="en-US" smtClean="0"/>
              <a:t>2/3/20</a:t>
            </a:fld>
            <a:endParaRPr lang="en-US"/>
          </a:p>
        </p:txBody>
      </p:sp>
      <p:sp>
        <p:nvSpPr>
          <p:cNvPr id="12" name="Footer Placeholder 11"/>
          <p:cNvSpPr>
            <a:spLocks noGrp="1"/>
          </p:cNvSpPr>
          <p:nvPr>
            <p:ph type="ftr" sz="quarter" idx="11"/>
          </p:nvPr>
        </p:nvSpPr>
        <p:spPr/>
        <p:txBody>
          <a:bodyPr/>
          <a:lstStyle>
            <a:lvl1pPr algn="r">
              <a:defRPr lang="en-US" sz="1000" kern="1200" dirty="0">
                <a:solidFill>
                  <a:schemeClr val="tx1">
                    <a:lumMod val="75000"/>
                    <a:lumOff val="25000"/>
                  </a:schemeClr>
                </a:solidFill>
                <a:effectLst>
                  <a:outerShdw blurRad="12700" dist="3810" dir="2700000" algn="tl" rotWithShape="0">
                    <a:prstClr val="black">
                      <a:alpha val="40000"/>
                    </a:prstClr>
                  </a:outerShdw>
                </a:effectLst>
                <a:latin typeface="+mn-lt"/>
                <a:ea typeface="+mn-ea"/>
                <a:cs typeface="+mn-cs"/>
              </a:defRPr>
            </a:lvl1pPr>
          </a:lstStyle>
          <a:p>
            <a:endParaRPr lang="en-US"/>
          </a:p>
        </p:txBody>
      </p:sp>
      <p:sp>
        <p:nvSpPr>
          <p:cNvPr id="13" name="Slide Number Placeholder 12"/>
          <p:cNvSpPr>
            <a:spLocks noGrp="1"/>
          </p:cNvSpPr>
          <p:nvPr>
            <p:ph type="sldNum" sz="quarter" idx="12"/>
          </p:nvPr>
        </p:nvSpPr>
        <p:spPr/>
        <p:txBody>
          <a:bodyPr/>
          <a:lstStyle>
            <a:lvl1pPr>
              <a:defRPr>
                <a:solidFill>
                  <a:srgbClr val="FFFFFF"/>
                </a:solidFill>
              </a:defRPr>
            </a:lvl1pPr>
          </a:lstStyle>
          <a:p>
            <a:fld id="{36D2727F-D630-4DAE-BB08-E2E48320FCB8}" type="slidenum">
              <a:rPr lang="en-US" smtClean="0"/>
              <a:t>‹#›</a:t>
            </a:fld>
            <a:endParaRPr lang="en-US"/>
          </a:p>
        </p:txBody>
      </p:sp>
    </p:spTree>
    <p:extLst>
      <p:ext uri="{BB962C8B-B14F-4D97-AF65-F5344CB8AC3E}">
        <p14:creationId xmlns:p14="http://schemas.microsoft.com/office/powerpoint/2010/main" val="1630672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1E1F38D4-EEB5-49B5-9707-5B33D649F0AD}" type="datetimeFigureOut">
              <a:rPr lang="en-US" smtClean="0"/>
              <a:t>2/3/20</a:t>
            </a:fld>
            <a:endParaRPr lang="en-US"/>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10314667" y="6214535"/>
            <a:ext cx="1463040" cy="256032"/>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36D2727F-D630-4DAE-BB08-E2E48320FCB8}" type="slidenum">
              <a:rPr lang="en-US" smtClean="0"/>
              <a:t>‹#›</a:t>
            </a:fld>
            <a:endParaRPr lang="en-US"/>
          </a:p>
        </p:txBody>
      </p:sp>
      <p:sp>
        <p:nvSpPr>
          <p:cNvPr id="8" name="Rectangle 7"/>
          <p:cNvSpPr/>
          <p:nvPr/>
        </p:nvSpPr>
        <p:spPr>
          <a:xfrm>
            <a:off x="371856" y="374904"/>
            <a:ext cx="11448288" cy="6108192"/>
          </a:xfrm>
          <a:prstGeom prst="rect">
            <a:avLst/>
          </a:prstGeom>
          <a:noFill/>
          <a:ln w="6350" cap="sq" cmpd="sng" algn="ctr">
            <a:solidFill>
              <a:schemeClr val="tx1">
                <a:lumMod val="75000"/>
                <a:lumOff val="25000"/>
              </a:schemeClr>
            </a:solidFill>
            <a:prstDash val="solid"/>
            <a:miter lim="800000"/>
          </a:ln>
          <a:effectLst/>
        </p:spPr>
      </p:sp>
    </p:spTree>
    <p:extLst>
      <p:ext uri="{BB962C8B-B14F-4D97-AF65-F5344CB8AC3E}">
        <p14:creationId xmlns:p14="http://schemas.microsoft.com/office/powerpoint/2010/main" val="129525874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2"/>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90E14-F652-4EA9-B094-9851B1A25AFF}"/>
              </a:ext>
            </a:extLst>
          </p:cNvPr>
          <p:cNvSpPr>
            <a:spLocks noGrp="1"/>
          </p:cNvSpPr>
          <p:nvPr>
            <p:ph type="ctrTitle"/>
          </p:nvPr>
        </p:nvSpPr>
        <p:spPr>
          <a:xfrm>
            <a:off x="1209040" y="1754659"/>
            <a:ext cx="9860547" cy="3005463"/>
          </a:xfrm>
        </p:spPr>
        <p:txBody>
          <a:bodyPr>
            <a:normAutofit/>
          </a:bodyPr>
          <a:lstStyle/>
          <a:p>
            <a:r>
              <a:rPr lang="en-US">
                <a:solidFill>
                  <a:srgbClr val="FFFFFF"/>
                </a:solidFill>
              </a:rPr>
              <a:t>Water</a:t>
            </a:r>
          </a:p>
        </p:txBody>
      </p:sp>
      <p:sp>
        <p:nvSpPr>
          <p:cNvPr id="7" name="Subtitle 6">
            <a:extLst>
              <a:ext uri="{FF2B5EF4-FFF2-40B4-BE49-F238E27FC236}">
                <a16:creationId xmlns:a16="http://schemas.microsoft.com/office/drawing/2014/main" id="{D6363F13-0BBA-524A-B3B5-F19531E2CD05}"/>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2993045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F8D260-B819-4541-BA39-2DC9F5F5DEE8}"/>
              </a:ext>
            </a:extLst>
          </p:cNvPr>
          <p:cNvSpPr>
            <a:spLocks noGrp="1"/>
          </p:cNvSpPr>
          <p:nvPr>
            <p:ph type="title"/>
          </p:nvPr>
        </p:nvSpPr>
        <p:spPr/>
        <p:txBody>
          <a:bodyPr/>
          <a:lstStyle/>
          <a:p>
            <a:r>
              <a:rPr lang="en-US" dirty="0"/>
              <a:t>Regional Summary</a:t>
            </a:r>
          </a:p>
        </p:txBody>
      </p:sp>
      <p:sp>
        <p:nvSpPr>
          <p:cNvPr id="3" name="Content Placeholder 2">
            <a:extLst>
              <a:ext uri="{FF2B5EF4-FFF2-40B4-BE49-F238E27FC236}">
                <a16:creationId xmlns:a16="http://schemas.microsoft.com/office/drawing/2014/main" id="{37FB3B82-9C37-4CCC-882C-ECDC52525052}"/>
              </a:ext>
            </a:extLst>
          </p:cNvPr>
          <p:cNvSpPr>
            <a:spLocks noGrp="1"/>
          </p:cNvSpPr>
          <p:nvPr>
            <p:ph idx="1"/>
          </p:nvPr>
        </p:nvSpPr>
        <p:spPr/>
        <p:txBody>
          <a:bodyPr>
            <a:normAutofit/>
          </a:bodyPr>
          <a:lstStyle/>
          <a:p>
            <a:r>
              <a:rPr lang="en-US" sz="3600" dirty="0"/>
              <a:t>US Caribbean, Hawaii, and affiliated Pacific Islands:</a:t>
            </a:r>
          </a:p>
          <a:p>
            <a:pPr lvl="1"/>
            <a:r>
              <a:rPr lang="en-US" sz="3400" dirty="0"/>
              <a:t>Water supplies for communities and ecosystems are threatened</a:t>
            </a:r>
          </a:p>
          <a:p>
            <a:pPr lvl="2"/>
            <a:r>
              <a:rPr lang="en-US" sz="3200" dirty="0"/>
              <a:t>Sea level rise, saltwater intrusion, drought and flooding risks</a:t>
            </a:r>
          </a:p>
          <a:p>
            <a:pPr lvl="1"/>
            <a:r>
              <a:rPr lang="en-US" sz="3400" dirty="0"/>
              <a:t>Hurricane Maria left severely damaged drinking water and inoperable wastewater treatment plants</a:t>
            </a:r>
          </a:p>
        </p:txBody>
      </p:sp>
    </p:spTree>
    <p:extLst>
      <p:ext uri="{BB962C8B-B14F-4D97-AF65-F5344CB8AC3E}">
        <p14:creationId xmlns:p14="http://schemas.microsoft.com/office/powerpoint/2010/main" val="15276301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8" name="Rectangle 12">
            <a:extLst>
              <a:ext uri="{FF2B5EF4-FFF2-40B4-BE49-F238E27FC236}">
                <a16:creationId xmlns:a16="http://schemas.microsoft.com/office/drawing/2014/main" id="{DC9BBC1C-53D8-45CF-BA1B-33469AE423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4204"/>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4">
            <a:extLst>
              <a:ext uri="{FF2B5EF4-FFF2-40B4-BE49-F238E27FC236}">
                <a16:creationId xmlns:a16="http://schemas.microsoft.com/office/drawing/2014/main" id="{BAECFF5A-FFE8-4387-94AB-029C2000FC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20386" y="237744"/>
            <a:ext cx="2926080" cy="6382512"/>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a:extLst>
              <a:ext uri="{FF2B5EF4-FFF2-40B4-BE49-F238E27FC236}">
                <a16:creationId xmlns:a16="http://schemas.microsoft.com/office/drawing/2014/main" id="{3C5253AC-398C-4DEE-AC83-CB99763C3C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19" name="Rectangle 18">
            <a:extLst>
              <a:ext uri="{FF2B5EF4-FFF2-40B4-BE49-F238E27FC236}">
                <a16:creationId xmlns:a16="http://schemas.microsoft.com/office/drawing/2014/main" id="{118C3648-83C0-4CB5-8223-4BDE40CB1C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0122" y="374904"/>
            <a:ext cx="8212114" cy="6108192"/>
          </a:xfrm>
          <a:prstGeom prst="rect">
            <a:avLst/>
          </a:prstGeom>
          <a:noFill/>
          <a:ln w="6350" cap="sq" cmpd="sng" algn="ctr">
            <a:solidFill>
              <a:schemeClr val="tx1">
                <a:lumMod val="75000"/>
                <a:lumOff val="25000"/>
              </a:schemeClr>
            </a:solidFill>
            <a:prstDash val="solid"/>
            <a:miter lim="800000"/>
          </a:ln>
          <a:effectLst/>
        </p:spPr>
      </p:sp>
      <p:pic>
        <p:nvPicPr>
          <p:cNvPr id="21" name="Content Placeholder 4" descr="A close up of a map&#10;&#10;Description automatically generated">
            <a:extLst>
              <a:ext uri="{FF2B5EF4-FFF2-40B4-BE49-F238E27FC236}">
                <a16:creationId xmlns:a16="http://schemas.microsoft.com/office/drawing/2014/main" id="{DC32CBBD-9A6C-4423-B6C5-E066BE4DDC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353" y="955394"/>
            <a:ext cx="8011681" cy="4947212"/>
          </a:xfrm>
          <a:prstGeom prst="rect">
            <a:avLst/>
          </a:prstGeom>
        </p:spPr>
      </p:pic>
      <p:sp>
        <p:nvSpPr>
          <p:cNvPr id="22" name="Content Placeholder 9">
            <a:extLst>
              <a:ext uri="{FF2B5EF4-FFF2-40B4-BE49-F238E27FC236}">
                <a16:creationId xmlns:a16="http://schemas.microsoft.com/office/drawing/2014/main" id="{1B64A084-8AF9-4936-8BF7-F7F6B54AD4BB}"/>
              </a:ext>
            </a:extLst>
          </p:cNvPr>
          <p:cNvSpPr>
            <a:spLocks noGrp="1"/>
          </p:cNvSpPr>
          <p:nvPr>
            <p:ph idx="1"/>
          </p:nvPr>
        </p:nvSpPr>
        <p:spPr>
          <a:xfrm>
            <a:off x="9264868" y="1227338"/>
            <a:ext cx="2437115" cy="4403324"/>
          </a:xfrm>
        </p:spPr>
        <p:txBody>
          <a:bodyPr>
            <a:normAutofit lnSpcReduction="10000"/>
          </a:bodyPr>
          <a:lstStyle/>
          <a:p>
            <a:r>
              <a:rPr lang="en-US" sz="2800" dirty="0">
                <a:solidFill>
                  <a:schemeClr val="tx1">
                    <a:lumMod val="85000"/>
                    <a:lumOff val="15000"/>
                  </a:schemeClr>
                </a:solidFill>
              </a:rPr>
              <a:t>Left: ground-water supplies have been decreasing.</a:t>
            </a:r>
          </a:p>
          <a:p>
            <a:r>
              <a:rPr lang="en-US" sz="2800" dirty="0">
                <a:solidFill>
                  <a:schemeClr val="tx1">
                    <a:lumMod val="85000"/>
                    <a:lumOff val="15000"/>
                  </a:schemeClr>
                </a:solidFill>
              </a:rPr>
              <a:t>Right: accelerated decline due to drought and lack of surface water storage</a:t>
            </a:r>
          </a:p>
        </p:txBody>
      </p:sp>
    </p:spTree>
    <p:extLst>
      <p:ext uri="{BB962C8B-B14F-4D97-AF65-F5344CB8AC3E}">
        <p14:creationId xmlns:p14="http://schemas.microsoft.com/office/powerpoint/2010/main" val="2122086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B0F7B-F160-409B-8B93-C7EF9F17D5D9}"/>
              </a:ext>
            </a:extLst>
          </p:cNvPr>
          <p:cNvSpPr>
            <a:spLocks noGrp="1"/>
          </p:cNvSpPr>
          <p:nvPr>
            <p:ph type="title"/>
          </p:nvPr>
        </p:nvSpPr>
        <p:spPr>
          <a:xfrm>
            <a:off x="1066800" y="471948"/>
            <a:ext cx="10058400" cy="1542246"/>
          </a:xfrm>
        </p:spPr>
        <p:txBody>
          <a:bodyPr>
            <a:normAutofit/>
          </a:bodyPr>
          <a:lstStyle/>
          <a:p>
            <a:r>
              <a:rPr lang="en-US" dirty="0"/>
              <a:t>Key Message 1: Changes in water quantity and quality</a:t>
            </a:r>
          </a:p>
        </p:txBody>
      </p:sp>
      <p:sp>
        <p:nvSpPr>
          <p:cNvPr id="3" name="Content Placeholder 2">
            <a:extLst>
              <a:ext uri="{FF2B5EF4-FFF2-40B4-BE49-F238E27FC236}">
                <a16:creationId xmlns:a16="http://schemas.microsoft.com/office/drawing/2014/main" id="{81E68005-EA96-4463-857E-641B6D448968}"/>
              </a:ext>
            </a:extLst>
          </p:cNvPr>
          <p:cNvSpPr>
            <a:spLocks noGrp="1"/>
          </p:cNvSpPr>
          <p:nvPr>
            <p:ph idx="1"/>
          </p:nvPr>
        </p:nvSpPr>
        <p:spPr/>
        <p:txBody>
          <a:bodyPr>
            <a:normAutofit/>
          </a:bodyPr>
          <a:lstStyle/>
          <a:p>
            <a:r>
              <a:rPr lang="en-US" sz="3600" dirty="0"/>
              <a:t>Rising temperatures have reduced winter precipitation</a:t>
            </a:r>
          </a:p>
          <a:p>
            <a:r>
              <a:rPr lang="en-US" sz="3600" dirty="0"/>
              <a:t>Melting glaciers affect water volume, temperature, runoff timing, and aquatic ecosystems</a:t>
            </a:r>
          </a:p>
          <a:p>
            <a:pPr lvl="2"/>
            <a:r>
              <a:rPr lang="en-US" sz="3400" dirty="0"/>
              <a:t>Risk of decreased and variable water supplies</a:t>
            </a:r>
          </a:p>
          <a:p>
            <a:r>
              <a:rPr lang="en-US" sz="3800" dirty="0"/>
              <a:t>Heavy precipitation has increased since 1901</a:t>
            </a:r>
          </a:p>
        </p:txBody>
      </p:sp>
    </p:spTree>
    <p:extLst>
      <p:ext uri="{BB962C8B-B14F-4D97-AF65-F5344CB8AC3E}">
        <p14:creationId xmlns:p14="http://schemas.microsoft.com/office/powerpoint/2010/main" val="23038569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6E02C-87E6-4B44-A89E-6692823354A2}"/>
              </a:ext>
            </a:extLst>
          </p:cNvPr>
          <p:cNvSpPr>
            <a:spLocks noGrp="1"/>
          </p:cNvSpPr>
          <p:nvPr>
            <p:ph type="title"/>
          </p:nvPr>
        </p:nvSpPr>
        <p:spPr/>
        <p:txBody>
          <a:bodyPr/>
          <a:lstStyle/>
          <a:p>
            <a:r>
              <a:rPr lang="en-US" dirty="0"/>
              <a:t>Key Message 1</a:t>
            </a:r>
          </a:p>
        </p:txBody>
      </p:sp>
      <p:sp>
        <p:nvSpPr>
          <p:cNvPr id="3" name="Content Placeholder 2">
            <a:extLst>
              <a:ext uri="{FF2B5EF4-FFF2-40B4-BE49-F238E27FC236}">
                <a16:creationId xmlns:a16="http://schemas.microsoft.com/office/drawing/2014/main" id="{09569932-B88A-414B-9BA7-C6DF3CB82B4A}"/>
              </a:ext>
            </a:extLst>
          </p:cNvPr>
          <p:cNvSpPr>
            <a:spLocks noGrp="1"/>
          </p:cNvSpPr>
          <p:nvPr>
            <p:ph idx="1"/>
          </p:nvPr>
        </p:nvSpPr>
        <p:spPr>
          <a:xfrm>
            <a:off x="1066800" y="2014194"/>
            <a:ext cx="10058400" cy="3931920"/>
          </a:xfrm>
        </p:spPr>
        <p:txBody>
          <a:bodyPr>
            <a:normAutofit/>
          </a:bodyPr>
          <a:lstStyle/>
          <a:p>
            <a:r>
              <a:rPr lang="en-US" sz="3600" dirty="0"/>
              <a:t>Higher temperatures = increase human use</a:t>
            </a:r>
          </a:p>
          <a:p>
            <a:r>
              <a:rPr lang="en-US" sz="3600" dirty="0"/>
              <a:t>Some regions already have stressed water supplies</a:t>
            </a:r>
          </a:p>
          <a:p>
            <a:r>
              <a:rPr lang="en-US" sz="3600" dirty="0"/>
              <a:t>Water-use efficiency needs to continue to increase</a:t>
            </a:r>
          </a:p>
        </p:txBody>
      </p:sp>
    </p:spTree>
    <p:extLst>
      <p:ext uri="{BB962C8B-B14F-4D97-AF65-F5344CB8AC3E}">
        <p14:creationId xmlns:p14="http://schemas.microsoft.com/office/powerpoint/2010/main" val="23746150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A02180-865C-481F-9357-5C8B141EA35D}"/>
              </a:ext>
            </a:extLst>
          </p:cNvPr>
          <p:cNvSpPr>
            <a:spLocks noGrp="1"/>
          </p:cNvSpPr>
          <p:nvPr>
            <p:ph type="title"/>
          </p:nvPr>
        </p:nvSpPr>
        <p:spPr/>
        <p:txBody>
          <a:bodyPr/>
          <a:lstStyle/>
          <a:p>
            <a:r>
              <a:rPr lang="en-US" dirty="0"/>
              <a:t>Key Message 1</a:t>
            </a:r>
          </a:p>
        </p:txBody>
      </p:sp>
      <p:sp>
        <p:nvSpPr>
          <p:cNvPr id="3" name="Content Placeholder 2">
            <a:extLst>
              <a:ext uri="{FF2B5EF4-FFF2-40B4-BE49-F238E27FC236}">
                <a16:creationId xmlns:a16="http://schemas.microsoft.com/office/drawing/2014/main" id="{A6F12864-1C8D-48B3-92D8-A83AEAA91739}"/>
              </a:ext>
            </a:extLst>
          </p:cNvPr>
          <p:cNvSpPr>
            <a:spLocks noGrp="1"/>
          </p:cNvSpPr>
          <p:nvPr>
            <p:ph idx="1"/>
          </p:nvPr>
        </p:nvSpPr>
        <p:spPr/>
        <p:txBody>
          <a:bodyPr>
            <a:normAutofit lnSpcReduction="10000"/>
          </a:bodyPr>
          <a:lstStyle/>
          <a:p>
            <a:r>
              <a:rPr lang="en-US" sz="3600" dirty="0"/>
              <a:t>Groundwater provides 40% of water for agriculture</a:t>
            </a:r>
          </a:p>
          <a:p>
            <a:r>
              <a:rPr lang="en-US" sz="3600" dirty="0"/>
              <a:t>Groundwater for irrigation has increased substantially since 1900</a:t>
            </a:r>
          </a:p>
          <a:p>
            <a:r>
              <a:rPr lang="en-US" sz="3600" dirty="0"/>
              <a:t>It is being depleted due to increased pumping </a:t>
            </a:r>
          </a:p>
          <a:p>
            <a:pPr lvl="2"/>
            <a:r>
              <a:rPr lang="en-US" sz="3200" dirty="0"/>
              <a:t>Other future causes could also cause depletion </a:t>
            </a:r>
          </a:p>
          <a:p>
            <a:r>
              <a:rPr lang="en-US" sz="3600" dirty="0"/>
              <a:t>Management of surface and groundwater are not coordinated</a:t>
            </a:r>
          </a:p>
        </p:txBody>
      </p:sp>
    </p:spTree>
    <p:extLst>
      <p:ext uri="{BB962C8B-B14F-4D97-AF65-F5344CB8AC3E}">
        <p14:creationId xmlns:p14="http://schemas.microsoft.com/office/powerpoint/2010/main" val="4221454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2F6E13-B6B0-48B5-8E4C-E03810E38045}"/>
              </a:ext>
            </a:extLst>
          </p:cNvPr>
          <p:cNvSpPr>
            <a:spLocks noGrp="1"/>
          </p:cNvSpPr>
          <p:nvPr>
            <p:ph type="title"/>
          </p:nvPr>
        </p:nvSpPr>
        <p:spPr/>
        <p:txBody>
          <a:bodyPr/>
          <a:lstStyle/>
          <a:p>
            <a:r>
              <a:rPr lang="en-US" dirty="0"/>
              <a:t>Key Message 1</a:t>
            </a:r>
          </a:p>
        </p:txBody>
      </p:sp>
      <p:sp>
        <p:nvSpPr>
          <p:cNvPr id="3" name="Content Placeholder 2">
            <a:extLst>
              <a:ext uri="{FF2B5EF4-FFF2-40B4-BE49-F238E27FC236}">
                <a16:creationId xmlns:a16="http://schemas.microsoft.com/office/drawing/2014/main" id="{3F472EBB-6C54-40BF-A96D-30FEBF72DAA1}"/>
              </a:ext>
            </a:extLst>
          </p:cNvPr>
          <p:cNvSpPr>
            <a:spLocks noGrp="1"/>
          </p:cNvSpPr>
          <p:nvPr>
            <p:ph idx="1"/>
          </p:nvPr>
        </p:nvSpPr>
        <p:spPr/>
        <p:txBody>
          <a:bodyPr>
            <a:normAutofit/>
          </a:bodyPr>
          <a:lstStyle/>
          <a:p>
            <a:r>
              <a:rPr lang="en-US" sz="3600" dirty="0"/>
              <a:t>Warming water affects ecosystem health</a:t>
            </a:r>
          </a:p>
          <a:p>
            <a:r>
              <a:rPr lang="en-US" sz="3600" dirty="0"/>
              <a:t>Changes in precipitation and runoff affect pollutant transport</a:t>
            </a:r>
          </a:p>
          <a:p>
            <a:r>
              <a:rPr lang="en-US" sz="3600" dirty="0"/>
              <a:t>Challenges with cost and water treatment pose risks</a:t>
            </a:r>
          </a:p>
          <a:p>
            <a:r>
              <a:rPr lang="en-US" sz="3600" dirty="0"/>
              <a:t>More high flow events and less low flow events</a:t>
            </a:r>
          </a:p>
        </p:txBody>
      </p:sp>
    </p:spTree>
    <p:extLst>
      <p:ext uri="{BB962C8B-B14F-4D97-AF65-F5344CB8AC3E}">
        <p14:creationId xmlns:p14="http://schemas.microsoft.com/office/powerpoint/2010/main" val="2716236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DDA29E-E7C0-4C4A-8687-99E39CC0736D}"/>
              </a:ext>
            </a:extLst>
          </p:cNvPr>
          <p:cNvSpPr>
            <a:spLocks noGrp="1"/>
          </p:cNvSpPr>
          <p:nvPr>
            <p:ph type="title"/>
          </p:nvPr>
        </p:nvSpPr>
        <p:spPr/>
        <p:txBody>
          <a:bodyPr/>
          <a:lstStyle/>
          <a:p>
            <a:r>
              <a:rPr lang="en-US" dirty="0"/>
              <a:t>Key Message 1</a:t>
            </a:r>
          </a:p>
        </p:txBody>
      </p:sp>
      <p:sp>
        <p:nvSpPr>
          <p:cNvPr id="3" name="Content Placeholder 2">
            <a:extLst>
              <a:ext uri="{FF2B5EF4-FFF2-40B4-BE49-F238E27FC236}">
                <a16:creationId xmlns:a16="http://schemas.microsoft.com/office/drawing/2014/main" id="{EBAA7451-5272-4907-8DAA-27E6E4D722C5}"/>
              </a:ext>
            </a:extLst>
          </p:cNvPr>
          <p:cNvSpPr>
            <a:spLocks noGrp="1"/>
          </p:cNvSpPr>
          <p:nvPr>
            <p:ph idx="1"/>
          </p:nvPr>
        </p:nvSpPr>
        <p:spPr/>
        <p:txBody>
          <a:bodyPr>
            <a:normAutofit/>
          </a:bodyPr>
          <a:lstStyle/>
          <a:p>
            <a:r>
              <a:rPr lang="en-US" sz="3600" dirty="0"/>
              <a:t>Saltwater intrusion can be worsened by rising sea levels and storm surges</a:t>
            </a:r>
          </a:p>
          <a:p>
            <a:pPr lvl="2"/>
            <a:r>
              <a:rPr lang="en-US" sz="3200" dirty="0"/>
              <a:t>Could threaten drinking water, infrastructure, ecosystems</a:t>
            </a:r>
          </a:p>
          <a:p>
            <a:r>
              <a:rPr lang="en-US" sz="3600" dirty="0"/>
              <a:t>Indirect impacts on w</a:t>
            </a:r>
            <a:r>
              <a:rPr lang="en-US" sz="3400" dirty="0"/>
              <a:t>ater quality:</a:t>
            </a:r>
          </a:p>
          <a:p>
            <a:pPr lvl="2"/>
            <a:r>
              <a:rPr lang="en-US" sz="3000" dirty="0"/>
              <a:t>Forest pest/disease outbreaks, wildfire, ecosystem changes</a:t>
            </a:r>
          </a:p>
        </p:txBody>
      </p:sp>
    </p:spTree>
    <p:extLst>
      <p:ext uri="{BB962C8B-B14F-4D97-AF65-F5344CB8AC3E}">
        <p14:creationId xmlns:p14="http://schemas.microsoft.com/office/powerpoint/2010/main" val="4284557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5318D-9FF1-45F8-8FDB-1A75BD959A82}"/>
              </a:ext>
            </a:extLst>
          </p:cNvPr>
          <p:cNvSpPr>
            <a:spLocks noGrp="1"/>
          </p:cNvSpPr>
          <p:nvPr>
            <p:ph type="title"/>
          </p:nvPr>
        </p:nvSpPr>
        <p:spPr/>
        <p:txBody>
          <a:bodyPr>
            <a:normAutofit fontScale="90000"/>
          </a:bodyPr>
          <a:lstStyle/>
          <a:p>
            <a:r>
              <a:rPr lang="en-US" dirty="0"/>
              <a:t>Key Message 2: Deteriorating water infrastructure at risk</a:t>
            </a:r>
          </a:p>
        </p:txBody>
      </p:sp>
      <p:sp>
        <p:nvSpPr>
          <p:cNvPr id="3" name="Content Placeholder 2">
            <a:extLst>
              <a:ext uri="{FF2B5EF4-FFF2-40B4-BE49-F238E27FC236}">
                <a16:creationId xmlns:a16="http://schemas.microsoft.com/office/drawing/2014/main" id="{4BB97984-F176-468B-AD79-6D60C8B93FB4}"/>
              </a:ext>
            </a:extLst>
          </p:cNvPr>
          <p:cNvSpPr>
            <a:spLocks noGrp="1"/>
          </p:cNvSpPr>
          <p:nvPr>
            <p:ph idx="1"/>
          </p:nvPr>
        </p:nvSpPr>
        <p:spPr/>
        <p:txBody>
          <a:bodyPr>
            <a:normAutofit/>
          </a:bodyPr>
          <a:lstStyle/>
          <a:p>
            <a:r>
              <a:rPr lang="en-US" sz="3200" dirty="0"/>
              <a:t>Critical water infrastructure is aging and deteriorating</a:t>
            </a:r>
          </a:p>
          <a:p>
            <a:r>
              <a:rPr lang="en-US" sz="3200" dirty="0"/>
              <a:t>Reconstruction and maintenance costs in the trillions</a:t>
            </a:r>
          </a:p>
          <a:p>
            <a:pPr lvl="2"/>
            <a:r>
              <a:rPr lang="en-US" sz="3200" dirty="0"/>
              <a:t>Capital improvement for public water systems is $384 billion</a:t>
            </a:r>
          </a:p>
          <a:p>
            <a:pPr lvl="2"/>
            <a:r>
              <a:rPr lang="en-US" sz="3200" dirty="0"/>
              <a:t>Capital investment needs for wastewater facilities, combined sewer overflow is $271 billion</a:t>
            </a:r>
          </a:p>
        </p:txBody>
      </p:sp>
    </p:spTree>
    <p:extLst>
      <p:ext uri="{BB962C8B-B14F-4D97-AF65-F5344CB8AC3E}">
        <p14:creationId xmlns:p14="http://schemas.microsoft.com/office/powerpoint/2010/main" val="3342437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E4878-71B2-4E53-9D65-DDF6647B7BFD}"/>
              </a:ext>
            </a:extLst>
          </p:cNvPr>
          <p:cNvSpPr>
            <a:spLocks noGrp="1"/>
          </p:cNvSpPr>
          <p:nvPr>
            <p:ph type="title"/>
          </p:nvPr>
        </p:nvSpPr>
        <p:spPr/>
        <p:txBody>
          <a:bodyPr/>
          <a:lstStyle/>
          <a:p>
            <a:r>
              <a:rPr lang="en-US" dirty="0"/>
              <a:t>Key Message 2</a:t>
            </a:r>
          </a:p>
        </p:txBody>
      </p:sp>
      <p:sp>
        <p:nvSpPr>
          <p:cNvPr id="3" name="Content Placeholder 2">
            <a:extLst>
              <a:ext uri="{FF2B5EF4-FFF2-40B4-BE49-F238E27FC236}">
                <a16:creationId xmlns:a16="http://schemas.microsoft.com/office/drawing/2014/main" id="{B8609B00-9942-4BF9-A574-B45F6FD8C53E}"/>
              </a:ext>
            </a:extLst>
          </p:cNvPr>
          <p:cNvSpPr>
            <a:spLocks noGrp="1"/>
          </p:cNvSpPr>
          <p:nvPr>
            <p:ph idx="1"/>
          </p:nvPr>
        </p:nvSpPr>
        <p:spPr/>
        <p:txBody>
          <a:bodyPr>
            <a:normAutofit/>
          </a:bodyPr>
          <a:lstStyle/>
          <a:p>
            <a:r>
              <a:rPr lang="en-US" sz="3200" dirty="0"/>
              <a:t>Extreme precipitation = severe floods, infrastructure failure</a:t>
            </a:r>
          </a:p>
          <a:p>
            <a:r>
              <a:rPr lang="en-US" sz="3200" dirty="0"/>
              <a:t>Long droughts can compromise dams and levees </a:t>
            </a:r>
          </a:p>
          <a:p>
            <a:r>
              <a:rPr lang="en-US" sz="3200" dirty="0"/>
              <a:t>No assessment of water infrastructure vulnerability and climate risks to date</a:t>
            </a:r>
          </a:p>
          <a:p>
            <a:r>
              <a:rPr lang="en-US" sz="3200" dirty="0"/>
              <a:t>No common design standards for infrastructure in the face of climate change</a:t>
            </a:r>
          </a:p>
        </p:txBody>
      </p:sp>
    </p:spTree>
    <p:extLst>
      <p:ext uri="{BB962C8B-B14F-4D97-AF65-F5344CB8AC3E}">
        <p14:creationId xmlns:p14="http://schemas.microsoft.com/office/powerpoint/2010/main" val="410294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26858-500F-43EE-9E19-3D05B0590D61}"/>
              </a:ext>
            </a:extLst>
          </p:cNvPr>
          <p:cNvSpPr>
            <a:spLocks noGrp="1"/>
          </p:cNvSpPr>
          <p:nvPr>
            <p:ph type="title"/>
          </p:nvPr>
        </p:nvSpPr>
        <p:spPr/>
        <p:txBody>
          <a:bodyPr/>
          <a:lstStyle/>
          <a:p>
            <a:r>
              <a:rPr lang="en-US" dirty="0"/>
              <a:t>Key Message 2</a:t>
            </a:r>
          </a:p>
        </p:txBody>
      </p:sp>
      <p:sp>
        <p:nvSpPr>
          <p:cNvPr id="3" name="Content Placeholder 2">
            <a:extLst>
              <a:ext uri="{FF2B5EF4-FFF2-40B4-BE49-F238E27FC236}">
                <a16:creationId xmlns:a16="http://schemas.microsoft.com/office/drawing/2014/main" id="{D699C800-389E-49CE-9F22-E8CBD34A2A55}"/>
              </a:ext>
            </a:extLst>
          </p:cNvPr>
          <p:cNvSpPr>
            <a:spLocks noGrp="1"/>
          </p:cNvSpPr>
          <p:nvPr>
            <p:ph idx="1"/>
          </p:nvPr>
        </p:nvSpPr>
        <p:spPr/>
        <p:txBody>
          <a:bodyPr>
            <a:normAutofit/>
          </a:bodyPr>
          <a:lstStyle/>
          <a:p>
            <a:r>
              <a:rPr lang="en-US" sz="3200" dirty="0"/>
              <a:t>Current design procedures rely on 10-100 years of data</a:t>
            </a:r>
          </a:p>
          <a:p>
            <a:r>
              <a:rPr lang="en-US" sz="3200" dirty="0"/>
              <a:t>Other studies suggest extremes are changing</a:t>
            </a:r>
          </a:p>
          <a:p>
            <a:r>
              <a:rPr lang="en-US" sz="3200" dirty="0"/>
              <a:t>Changes show risk of increased severity of floods and drought</a:t>
            </a:r>
          </a:p>
          <a:p>
            <a:r>
              <a:rPr lang="en-US" sz="3200" dirty="0"/>
              <a:t>Tree ring data show much wider range of variability </a:t>
            </a:r>
          </a:p>
          <a:p>
            <a:endParaRPr lang="en-US" sz="3200" dirty="0"/>
          </a:p>
        </p:txBody>
      </p:sp>
    </p:spTree>
    <p:extLst>
      <p:ext uri="{BB962C8B-B14F-4D97-AF65-F5344CB8AC3E}">
        <p14:creationId xmlns:p14="http://schemas.microsoft.com/office/powerpoint/2010/main" val="500199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BAEEE-B22C-47AA-AF82-F6DAB1299B40}"/>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477A85AC-9AAC-4B83-8D89-EF6632046E1F}"/>
              </a:ext>
            </a:extLst>
          </p:cNvPr>
          <p:cNvSpPr>
            <a:spLocks noGrp="1"/>
          </p:cNvSpPr>
          <p:nvPr>
            <p:ph idx="1"/>
          </p:nvPr>
        </p:nvSpPr>
        <p:spPr/>
        <p:txBody>
          <a:bodyPr>
            <a:normAutofit/>
          </a:bodyPr>
          <a:lstStyle/>
          <a:p>
            <a:r>
              <a:rPr lang="en-US" sz="3200" dirty="0"/>
              <a:t>Introduction</a:t>
            </a:r>
          </a:p>
          <a:p>
            <a:r>
              <a:rPr lang="en-US" sz="3200" dirty="0"/>
              <a:t>State of the sector</a:t>
            </a:r>
          </a:p>
          <a:p>
            <a:r>
              <a:rPr lang="en-US" sz="3200" dirty="0"/>
              <a:t>Regional overview</a:t>
            </a:r>
          </a:p>
          <a:p>
            <a:r>
              <a:rPr lang="en-US" sz="3200" dirty="0"/>
              <a:t>Three key messages </a:t>
            </a:r>
          </a:p>
          <a:p>
            <a:r>
              <a:rPr lang="en-US" sz="3200" dirty="0"/>
              <a:t>Conclusion</a:t>
            </a:r>
          </a:p>
        </p:txBody>
      </p:sp>
    </p:spTree>
    <p:extLst>
      <p:ext uri="{BB962C8B-B14F-4D97-AF65-F5344CB8AC3E}">
        <p14:creationId xmlns:p14="http://schemas.microsoft.com/office/powerpoint/2010/main" val="1926819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A140C-030A-4F43-A1DE-E95112A682F8}"/>
              </a:ext>
            </a:extLst>
          </p:cNvPr>
          <p:cNvSpPr>
            <a:spLocks noGrp="1"/>
          </p:cNvSpPr>
          <p:nvPr>
            <p:ph type="title"/>
          </p:nvPr>
        </p:nvSpPr>
        <p:spPr/>
        <p:txBody>
          <a:bodyPr/>
          <a:lstStyle/>
          <a:p>
            <a:r>
              <a:rPr lang="en-US" dirty="0"/>
              <a:t>Key Message 2</a:t>
            </a:r>
          </a:p>
        </p:txBody>
      </p:sp>
      <p:sp>
        <p:nvSpPr>
          <p:cNvPr id="3" name="Content Placeholder 2">
            <a:extLst>
              <a:ext uri="{FF2B5EF4-FFF2-40B4-BE49-F238E27FC236}">
                <a16:creationId xmlns:a16="http://schemas.microsoft.com/office/drawing/2014/main" id="{A821789F-7561-4A9E-9DDE-F5589478E37B}"/>
              </a:ext>
            </a:extLst>
          </p:cNvPr>
          <p:cNvSpPr>
            <a:spLocks noGrp="1"/>
          </p:cNvSpPr>
          <p:nvPr>
            <p:ph idx="1"/>
          </p:nvPr>
        </p:nvSpPr>
        <p:spPr/>
        <p:txBody>
          <a:bodyPr>
            <a:normAutofit/>
          </a:bodyPr>
          <a:lstStyle/>
          <a:p>
            <a:r>
              <a:rPr lang="en-US" sz="3200" dirty="0"/>
              <a:t>Compound extreme events multiply risk</a:t>
            </a:r>
          </a:p>
          <a:p>
            <a:pPr lvl="2"/>
            <a:r>
              <a:rPr lang="en-US" sz="2800" dirty="0"/>
              <a:t>Hurricane Isaac with storm surge and extreme rainfall</a:t>
            </a:r>
          </a:p>
          <a:p>
            <a:r>
              <a:rPr lang="en-US" sz="3200" dirty="0"/>
              <a:t>Traditional infrastructure risk assessment considers these individually</a:t>
            </a:r>
          </a:p>
          <a:p>
            <a:r>
              <a:rPr lang="en-US" sz="3200" dirty="0"/>
              <a:t>Compound extremes increase risk of cascading infrastructure</a:t>
            </a:r>
          </a:p>
        </p:txBody>
      </p:sp>
    </p:spTree>
    <p:extLst>
      <p:ext uri="{BB962C8B-B14F-4D97-AF65-F5344CB8AC3E}">
        <p14:creationId xmlns:p14="http://schemas.microsoft.com/office/powerpoint/2010/main" val="16423265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8F455-F5FB-42F0-AFDA-223D1EABEA59}"/>
              </a:ext>
            </a:extLst>
          </p:cNvPr>
          <p:cNvSpPr>
            <a:spLocks noGrp="1"/>
          </p:cNvSpPr>
          <p:nvPr>
            <p:ph type="title"/>
          </p:nvPr>
        </p:nvSpPr>
        <p:spPr/>
        <p:txBody>
          <a:bodyPr>
            <a:normAutofit fontScale="90000"/>
          </a:bodyPr>
          <a:lstStyle/>
          <a:p>
            <a:r>
              <a:rPr lang="en-US" dirty="0"/>
              <a:t>Key Message 3:  Water management in a changing future</a:t>
            </a:r>
          </a:p>
        </p:txBody>
      </p:sp>
      <p:sp>
        <p:nvSpPr>
          <p:cNvPr id="3" name="Content Placeholder 2">
            <a:extLst>
              <a:ext uri="{FF2B5EF4-FFF2-40B4-BE49-F238E27FC236}">
                <a16:creationId xmlns:a16="http://schemas.microsoft.com/office/drawing/2014/main" id="{9EBA59F7-0B16-4257-B55B-186773ED0439}"/>
              </a:ext>
            </a:extLst>
          </p:cNvPr>
          <p:cNvSpPr>
            <a:spLocks noGrp="1"/>
          </p:cNvSpPr>
          <p:nvPr>
            <p:ph idx="1"/>
          </p:nvPr>
        </p:nvSpPr>
        <p:spPr/>
        <p:txBody>
          <a:bodyPr>
            <a:normAutofit/>
          </a:bodyPr>
          <a:lstStyle/>
          <a:p>
            <a:r>
              <a:rPr lang="en-US" sz="3200" dirty="0"/>
              <a:t>Water planning principles developed in 20</a:t>
            </a:r>
            <a:r>
              <a:rPr lang="en-US" sz="3200" baseline="30000" dirty="0"/>
              <a:t>th</a:t>
            </a:r>
            <a:r>
              <a:rPr lang="en-US" sz="3200" dirty="0"/>
              <a:t> century need reassessed</a:t>
            </a:r>
          </a:p>
          <a:p>
            <a:r>
              <a:rPr lang="en-US" sz="3200" dirty="0"/>
              <a:t>Paleoclimate projections shows droughts and wet periods will be more intense than in the 20</a:t>
            </a:r>
            <a:r>
              <a:rPr lang="en-US" sz="3200" baseline="30000" dirty="0"/>
              <a:t>th</a:t>
            </a:r>
            <a:r>
              <a:rPr lang="en-US" sz="3200" dirty="0"/>
              <a:t> century</a:t>
            </a:r>
          </a:p>
          <a:p>
            <a:r>
              <a:rPr lang="en-US" sz="3200" dirty="0"/>
              <a:t>Accurate predictions are not yet possible, but climate projections can help predict conditions </a:t>
            </a:r>
          </a:p>
        </p:txBody>
      </p:sp>
    </p:spTree>
    <p:extLst>
      <p:ext uri="{BB962C8B-B14F-4D97-AF65-F5344CB8AC3E}">
        <p14:creationId xmlns:p14="http://schemas.microsoft.com/office/powerpoint/2010/main" val="4115031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AA765-1BC5-4F83-8AAF-1DA049596B54}"/>
              </a:ext>
            </a:extLst>
          </p:cNvPr>
          <p:cNvSpPr>
            <a:spLocks noGrp="1"/>
          </p:cNvSpPr>
          <p:nvPr>
            <p:ph type="title"/>
          </p:nvPr>
        </p:nvSpPr>
        <p:spPr/>
        <p:txBody>
          <a:bodyPr/>
          <a:lstStyle/>
          <a:p>
            <a:r>
              <a:rPr lang="en-US" dirty="0"/>
              <a:t>Key Message 3</a:t>
            </a:r>
          </a:p>
        </p:txBody>
      </p:sp>
      <p:sp>
        <p:nvSpPr>
          <p:cNvPr id="3" name="Content Placeholder 2">
            <a:extLst>
              <a:ext uri="{FF2B5EF4-FFF2-40B4-BE49-F238E27FC236}">
                <a16:creationId xmlns:a16="http://schemas.microsoft.com/office/drawing/2014/main" id="{AC1E6406-20CA-4EE6-BD2D-ED379A760A14}"/>
              </a:ext>
            </a:extLst>
          </p:cNvPr>
          <p:cNvSpPr>
            <a:spLocks noGrp="1"/>
          </p:cNvSpPr>
          <p:nvPr>
            <p:ph idx="1"/>
          </p:nvPr>
        </p:nvSpPr>
        <p:spPr/>
        <p:txBody>
          <a:bodyPr>
            <a:normAutofit/>
          </a:bodyPr>
          <a:lstStyle/>
          <a:p>
            <a:r>
              <a:rPr lang="en-US" sz="3200" dirty="0"/>
              <a:t>Main challenge is to plan for plausible conditions</a:t>
            </a:r>
          </a:p>
          <a:p>
            <a:r>
              <a:rPr lang="en-US" sz="3200" dirty="0"/>
              <a:t>Requires approaches to evaluate over many futures</a:t>
            </a:r>
          </a:p>
          <a:p>
            <a:pPr lvl="2"/>
            <a:r>
              <a:rPr lang="en-US" sz="2800" dirty="0"/>
              <a:t>Incorporate real-time monitoring and forecast products</a:t>
            </a:r>
          </a:p>
          <a:p>
            <a:pPr lvl="2"/>
            <a:r>
              <a:rPr lang="en-US" sz="2800" dirty="0"/>
              <a:t>Update polices and engineering principles </a:t>
            </a:r>
          </a:p>
          <a:p>
            <a:r>
              <a:rPr lang="en-US" sz="3200" dirty="0"/>
              <a:t>Better manage variability because it causes operational uncertainty</a:t>
            </a:r>
          </a:p>
          <a:p>
            <a:pPr lvl="2"/>
            <a:r>
              <a:rPr lang="en-US" sz="2800" dirty="0"/>
              <a:t>Incorporate monitoring current conditions and forecasts</a:t>
            </a:r>
          </a:p>
        </p:txBody>
      </p:sp>
    </p:spTree>
    <p:extLst>
      <p:ext uri="{BB962C8B-B14F-4D97-AF65-F5344CB8AC3E}">
        <p14:creationId xmlns:p14="http://schemas.microsoft.com/office/powerpoint/2010/main" val="30393554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614C8-5349-4EF8-BB53-2F255B2EE01D}"/>
              </a:ext>
            </a:extLst>
          </p:cNvPr>
          <p:cNvSpPr>
            <a:spLocks noGrp="1"/>
          </p:cNvSpPr>
          <p:nvPr>
            <p:ph type="title"/>
          </p:nvPr>
        </p:nvSpPr>
        <p:spPr/>
        <p:txBody>
          <a:bodyPr/>
          <a:lstStyle/>
          <a:p>
            <a:r>
              <a:rPr lang="en-US" dirty="0"/>
              <a:t>Key Message 3</a:t>
            </a:r>
          </a:p>
        </p:txBody>
      </p:sp>
      <p:sp>
        <p:nvSpPr>
          <p:cNvPr id="3" name="Content Placeholder 2">
            <a:extLst>
              <a:ext uri="{FF2B5EF4-FFF2-40B4-BE49-F238E27FC236}">
                <a16:creationId xmlns:a16="http://schemas.microsoft.com/office/drawing/2014/main" id="{0268D30E-4CC0-46C9-90AC-1CE26265A6A7}"/>
              </a:ext>
            </a:extLst>
          </p:cNvPr>
          <p:cNvSpPr>
            <a:spLocks noGrp="1"/>
          </p:cNvSpPr>
          <p:nvPr>
            <p:ph idx="1"/>
          </p:nvPr>
        </p:nvSpPr>
        <p:spPr/>
        <p:txBody>
          <a:bodyPr>
            <a:normAutofit fontScale="92500" lnSpcReduction="10000"/>
          </a:bodyPr>
          <a:lstStyle/>
          <a:p>
            <a:r>
              <a:rPr lang="en-US" sz="3200" dirty="0"/>
              <a:t>Better management of variability does not eliminate need for long-term planning</a:t>
            </a:r>
          </a:p>
          <a:p>
            <a:r>
              <a:rPr lang="en-US" sz="3200" dirty="0"/>
              <a:t>Water utilities provide examples of planning for wide-range of futures instead on just one</a:t>
            </a:r>
          </a:p>
          <a:p>
            <a:r>
              <a:rPr lang="en-US" sz="3200" dirty="0"/>
              <a:t>Tampa Bay Water found 1000 realizations for future demands</a:t>
            </a:r>
          </a:p>
          <a:p>
            <a:r>
              <a:rPr lang="en-US" sz="3200" dirty="0"/>
              <a:t>Denver Water used small set of scenarios</a:t>
            </a:r>
          </a:p>
          <a:p>
            <a:r>
              <a:rPr lang="en-US" sz="3200" dirty="0"/>
              <a:t>World Bank published guidelines for water investment evaluations </a:t>
            </a:r>
          </a:p>
        </p:txBody>
      </p:sp>
    </p:spTree>
    <p:extLst>
      <p:ext uri="{BB962C8B-B14F-4D97-AF65-F5344CB8AC3E}">
        <p14:creationId xmlns:p14="http://schemas.microsoft.com/office/powerpoint/2010/main" val="18780289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A940A-FCED-4971-B6B3-A6E6BE738C19}"/>
              </a:ext>
            </a:extLst>
          </p:cNvPr>
          <p:cNvSpPr>
            <a:spLocks noGrp="1"/>
          </p:cNvSpPr>
          <p:nvPr>
            <p:ph type="title"/>
          </p:nvPr>
        </p:nvSpPr>
        <p:spPr/>
        <p:txBody>
          <a:bodyPr/>
          <a:lstStyle/>
          <a:p>
            <a:r>
              <a:rPr lang="en-US" dirty="0"/>
              <a:t>Key Message 3</a:t>
            </a:r>
          </a:p>
        </p:txBody>
      </p:sp>
      <p:sp>
        <p:nvSpPr>
          <p:cNvPr id="3" name="Content Placeholder 2">
            <a:extLst>
              <a:ext uri="{FF2B5EF4-FFF2-40B4-BE49-F238E27FC236}">
                <a16:creationId xmlns:a16="http://schemas.microsoft.com/office/drawing/2014/main" id="{A2EE22E4-94E0-4825-B204-508D93199078}"/>
              </a:ext>
            </a:extLst>
          </p:cNvPr>
          <p:cNvSpPr>
            <a:spLocks noGrp="1"/>
          </p:cNvSpPr>
          <p:nvPr>
            <p:ph idx="1"/>
          </p:nvPr>
        </p:nvSpPr>
        <p:spPr/>
        <p:txBody>
          <a:bodyPr>
            <a:normAutofit/>
          </a:bodyPr>
          <a:lstStyle/>
          <a:p>
            <a:r>
              <a:rPr lang="en-US" sz="3600" dirty="0"/>
              <a:t>Developing and implementing new approaches pose special challenges for smaller communities due to limited technical and financial sources</a:t>
            </a:r>
          </a:p>
          <a:p>
            <a:r>
              <a:rPr lang="en-US" sz="3600" dirty="0"/>
              <a:t>New approaches can be facilitated by assessments that compare effectiveness of new management</a:t>
            </a:r>
          </a:p>
          <a:p>
            <a:endParaRPr lang="en-US" sz="3200" dirty="0"/>
          </a:p>
        </p:txBody>
      </p:sp>
    </p:spTree>
    <p:extLst>
      <p:ext uri="{BB962C8B-B14F-4D97-AF65-F5344CB8AC3E}">
        <p14:creationId xmlns:p14="http://schemas.microsoft.com/office/powerpoint/2010/main" val="25322158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5D26E-04B4-42F9-BB48-22554117791C}"/>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8658EFD4-5280-4D25-990B-5B6791B7DB0A}"/>
              </a:ext>
            </a:extLst>
          </p:cNvPr>
          <p:cNvSpPr>
            <a:spLocks noGrp="1"/>
          </p:cNvSpPr>
          <p:nvPr>
            <p:ph idx="1"/>
          </p:nvPr>
        </p:nvSpPr>
        <p:spPr/>
        <p:txBody>
          <a:bodyPr>
            <a:normAutofit fontScale="92500"/>
          </a:bodyPr>
          <a:lstStyle/>
          <a:p>
            <a:r>
              <a:rPr lang="en-US" sz="3600" dirty="0"/>
              <a:t>Significant changes in water quality and quantity are evident across the country</a:t>
            </a:r>
          </a:p>
          <a:p>
            <a:r>
              <a:rPr lang="en-US" sz="3600" dirty="0"/>
              <a:t>Deteriorating water infrastructure compounds the climate risk faced by society</a:t>
            </a:r>
          </a:p>
          <a:p>
            <a:r>
              <a:rPr lang="en-US" sz="3600" dirty="0"/>
              <a:t>Water management strategies designed in view of an evolving future we can only partially anticipate will help prepare us for water and climate risks in the future</a:t>
            </a:r>
          </a:p>
        </p:txBody>
      </p:sp>
    </p:spTree>
    <p:extLst>
      <p:ext uri="{BB962C8B-B14F-4D97-AF65-F5344CB8AC3E}">
        <p14:creationId xmlns:p14="http://schemas.microsoft.com/office/powerpoint/2010/main" val="264351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F41B3-1FAA-4952-99F6-02DDA77AB545}"/>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957A0ABD-9331-4FEE-A2AF-51AFCE6DD297}"/>
              </a:ext>
            </a:extLst>
          </p:cNvPr>
          <p:cNvSpPr>
            <a:spLocks noGrp="1"/>
          </p:cNvSpPr>
          <p:nvPr>
            <p:ph idx="1"/>
          </p:nvPr>
        </p:nvSpPr>
        <p:spPr/>
        <p:txBody>
          <a:bodyPr>
            <a:normAutofit/>
          </a:bodyPr>
          <a:lstStyle/>
          <a:p>
            <a:r>
              <a:rPr lang="en-US" sz="3600" dirty="0"/>
              <a:t>A reliable supply of clean freshwater is the foundation of human and ecological health</a:t>
            </a:r>
          </a:p>
          <a:p>
            <a:r>
              <a:rPr lang="en-US" sz="3600" dirty="0"/>
              <a:t>The water sector is central to the economy</a:t>
            </a:r>
          </a:p>
          <a:p>
            <a:r>
              <a:rPr lang="en-US" sz="3600" dirty="0"/>
              <a:t>It contributes to many other sectors as well</a:t>
            </a:r>
          </a:p>
        </p:txBody>
      </p:sp>
    </p:spTree>
    <p:extLst>
      <p:ext uri="{BB962C8B-B14F-4D97-AF65-F5344CB8AC3E}">
        <p14:creationId xmlns:p14="http://schemas.microsoft.com/office/powerpoint/2010/main" val="378748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CD1361-8DAC-4E9C-9692-5CCFDD08B745}"/>
              </a:ext>
            </a:extLst>
          </p:cNvPr>
          <p:cNvSpPr>
            <a:spLocks noGrp="1"/>
          </p:cNvSpPr>
          <p:nvPr>
            <p:ph type="title"/>
          </p:nvPr>
        </p:nvSpPr>
        <p:spPr/>
        <p:txBody>
          <a:bodyPr/>
          <a:lstStyle/>
          <a:p>
            <a:r>
              <a:rPr lang="en-US" dirty="0"/>
              <a:t>State of the Sector</a:t>
            </a:r>
          </a:p>
        </p:txBody>
      </p:sp>
      <p:sp>
        <p:nvSpPr>
          <p:cNvPr id="3" name="Content Placeholder 2">
            <a:extLst>
              <a:ext uri="{FF2B5EF4-FFF2-40B4-BE49-F238E27FC236}">
                <a16:creationId xmlns:a16="http://schemas.microsoft.com/office/drawing/2014/main" id="{9952AA7F-BACA-48BB-8405-F62C2CE1894B}"/>
              </a:ext>
            </a:extLst>
          </p:cNvPr>
          <p:cNvSpPr>
            <a:spLocks noGrp="1"/>
          </p:cNvSpPr>
          <p:nvPr>
            <p:ph idx="1"/>
          </p:nvPr>
        </p:nvSpPr>
        <p:spPr/>
        <p:txBody>
          <a:bodyPr>
            <a:normAutofit/>
          </a:bodyPr>
          <a:lstStyle/>
          <a:p>
            <a:r>
              <a:rPr lang="en-US" sz="3600" dirty="0">
                <a:solidFill>
                  <a:schemeClr val="tx1">
                    <a:lumMod val="85000"/>
                    <a:lumOff val="15000"/>
                  </a:schemeClr>
                </a:solidFill>
              </a:rPr>
              <a:t>Paleoclimate information shows pronounced wet/dry periods that lasted for decades</a:t>
            </a:r>
          </a:p>
          <a:p>
            <a:pPr lvl="1"/>
            <a:r>
              <a:rPr lang="en-US" sz="3400" dirty="0">
                <a:solidFill>
                  <a:schemeClr val="tx1">
                    <a:lumMod val="85000"/>
                    <a:lumOff val="15000"/>
                  </a:schemeClr>
                </a:solidFill>
              </a:rPr>
              <a:t>Shifts led to extreme floods or droughts</a:t>
            </a:r>
          </a:p>
          <a:p>
            <a:r>
              <a:rPr lang="en-US" sz="3600" dirty="0">
                <a:solidFill>
                  <a:schemeClr val="tx1">
                    <a:lumMod val="85000"/>
                    <a:lumOff val="15000"/>
                  </a:schemeClr>
                </a:solidFill>
              </a:rPr>
              <a:t>Operational principles have not factored in these perspectives on climate variability</a:t>
            </a:r>
          </a:p>
        </p:txBody>
      </p:sp>
    </p:spTree>
    <p:extLst>
      <p:ext uri="{BB962C8B-B14F-4D97-AF65-F5344CB8AC3E}">
        <p14:creationId xmlns:p14="http://schemas.microsoft.com/office/powerpoint/2010/main" val="2638072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363A3-EAE2-4053-96AA-8E677818A6D5}"/>
              </a:ext>
            </a:extLst>
          </p:cNvPr>
          <p:cNvSpPr>
            <a:spLocks noGrp="1"/>
          </p:cNvSpPr>
          <p:nvPr>
            <p:ph type="title"/>
          </p:nvPr>
        </p:nvSpPr>
        <p:spPr/>
        <p:txBody>
          <a:bodyPr/>
          <a:lstStyle/>
          <a:p>
            <a:r>
              <a:rPr lang="en-US" dirty="0"/>
              <a:t>State of the Sector</a:t>
            </a:r>
          </a:p>
        </p:txBody>
      </p:sp>
      <p:sp>
        <p:nvSpPr>
          <p:cNvPr id="3" name="Content Placeholder 2">
            <a:extLst>
              <a:ext uri="{FF2B5EF4-FFF2-40B4-BE49-F238E27FC236}">
                <a16:creationId xmlns:a16="http://schemas.microsoft.com/office/drawing/2014/main" id="{99945C7B-7C73-449C-9911-0D0D5840F0C0}"/>
              </a:ext>
            </a:extLst>
          </p:cNvPr>
          <p:cNvSpPr>
            <a:spLocks noGrp="1"/>
          </p:cNvSpPr>
          <p:nvPr>
            <p:ph idx="1"/>
          </p:nvPr>
        </p:nvSpPr>
        <p:spPr/>
        <p:txBody>
          <a:bodyPr/>
          <a:lstStyle/>
          <a:p>
            <a:r>
              <a:rPr lang="en-US" sz="3600" dirty="0">
                <a:solidFill>
                  <a:schemeClr val="tx1">
                    <a:lumMod val="85000"/>
                    <a:lumOff val="15000"/>
                  </a:schemeClr>
                </a:solidFill>
              </a:rPr>
              <a:t>Water systems face risk even without anticipated climate change</a:t>
            </a:r>
          </a:p>
          <a:p>
            <a:r>
              <a:rPr lang="en-US" sz="3600" dirty="0">
                <a:solidFill>
                  <a:schemeClr val="tx1">
                    <a:lumMod val="85000"/>
                    <a:lumOff val="15000"/>
                  </a:schemeClr>
                </a:solidFill>
              </a:rPr>
              <a:t>Gains in water-use efficiency have allowed water consumption to stay constant</a:t>
            </a:r>
          </a:p>
          <a:p>
            <a:r>
              <a:rPr lang="en-US" sz="3600" dirty="0">
                <a:solidFill>
                  <a:schemeClr val="tx1">
                    <a:lumMod val="85000"/>
                    <a:lumOff val="15000"/>
                  </a:schemeClr>
                </a:solidFill>
              </a:rPr>
              <a:t>Aging and deteriorating dams and levees also face risks</a:t>
            </a:r>
          </a:p>
          <a:p>
            <a:endParaRPr lang="en-US" dirty="0"/>
          </a:p>
        </p:txBody>
      </p:sp>
    </p:spTree>
    <p:extLst>
      <p:ext uri="{BB962C8B-B14F-4D97-AF65-F5344CB8AC3E}">
        <p14:creationId xmlns:p14="http://schemas.microsoft.com/office/powerpoint/2010/main" val="40319883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3C20E6-B6D0-4827-8147-EEE35028F2E1}"/>
              </a:ext>
            </a:extLst>
          </p:cNvPr>
          <p:cNvSpPr>
            <a:spLocks noGrp="1"/>
          </p:cNvSpPr>
          <p:nvPr>
            <p:ph type="title"/>
          </p:nvPr>
        </p:nvSpPr>
        <p:spPr/>
        <p:txBody>
          <a:bodyPr/>
          <a:lstStyle/>
          <a:p>
            <a:r>
              <a:rPr lang="en-US" dirty="0"/>
              <a:t>Regional Summary</a:t>
            </a:r>
          </a:p>
        </p:txBody>
      </p:sp>
      <p:sp>
        <p:nvSpPr>
          <p:cNvPr id="3" name="Content Placeholder 2">
            <a:extLst>
              <a:ext uri="{FF2B5EF4-FFF2-40B4-BE49-F238E27FC236}">
                <a16:creationId xmlns:a16="http://schemas.microsoft.com/office/drawing/2014/main" id="{813B08D9-7E8A-4F15-A34C-2692B5D11F73}"/>
              </a:ext>
            </a:extLst>
          </p:cNvPr>
          <p:cNvSpPr>
            <a:spLocks noGrp="1"/>
          </p:cNvSpPr>
          <p:nvPr>
            <p:ph idx="1"/>
          </p:nvPr>
        </p:nvSpPr>
        <p:spPr/>
        <p:txBody>
          <a:bodyPr>
            <a:normAutofit/>
          </a:bodyPr>
          <a:lstStyle/>
          <a:p>
            <a:r>
              <a:rPr lang="en-US" sz="3600" dirty="0"/>
              <a:t>Northern and Southern Great Plains</a:t>
            </a:r>
          </a:p>
          <a:p>
            <a:pPr lvl="1"/>
            <a:r>
              <a:rPr lang="en-US" sz="3200" dirty="0"/>
              <a:t>Northern: future changes in precipitation and extreme rainfall events</a:t>
            </a:r>
          </a:p>
          <a:p>
            <a:pPr lvl="1"/>
            <a:r>
              <a:rPr lang="en-US" sz="3200" dirty="0"/>
              <a:t>Southern: Infrastructure will become vulnerable due to increasing precipitation and rising sea levels</a:t>
            </a:r>
          </a:p>
          <a:p>
            <a:pPr lvl="3"/>
            <a:r>
              <a:rPr lang="en-US" sz="3000" dirty="0"/>
              <a:t>Flooding in 2011 caused $5.7 billion in damages</a:t>
            </a:r>
          </a:p>
          <a:p>
            <a:pPr lvl="3"/>
            <a:r>
              <a:rPr lang="en-US" sz="3000" dirty="0"/>
              <a:t>Drought in 2012 caused $33 billion in damages</a:t>
            </a:r>
          </a:p>
        </p:txBody>
      </p:sp>
    </p:spTree>
    <p:extLst>
      <p:ext uri="{BB962C8B-B14F-4D97-AF65-F5344CB8AC3E}">
        <p14:creationId xmlns:p14="http://schemas.microsoft.com/office/powerpoint/2010/main" val="1502334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2B360-E899-466D-9F6F-4D966F8211F9}"/>
              </a:ext>
            </a:extLst>
          </p:cNvPr>
          <p:cNvSpPr>
            <a:spLocks noGrp="1"/>
          </p:cNvSpPr>
          <p:nvPr>
            <p:ph type="title"/>
          </p:nvPr>
        </p:nvSpPr>
        <p:spPr/>
        <p:txBody>
          <a:bodyPr/>
          <a:lstStyle/>
          <a:p>
            <a:r>
              <a:rPr lang="en-US" dirty="0"/>
              <a:t>Regional Summary</a:t>
            </a:r>
          </a:p>
        </p:txBody>
      </p:sp>
      <p:sp>
        <p:nvSpPr>
          <p:cNvPr id="3" name="Content Placeholder 2">
            <a:extLst>
              <a:ext uri="{FF2B5EF4-FFF2-40B4-BE49-F238E27FC236}">
                <a16:creationId xmlns:a16="http://schemas.microsoft.com/office/drawing/2014/main" id="{D3B9585A-B796-4761-AC1A-09C76AE9032B}"/>
              </a:ext>
            </a:extLst>
          </p:cNvPr>
          <p:cNvSpPr>
            <a:spLocks noGrp="1"/>
          </p:cNvSpPr>
          <p:nvPr>
            <p:ph idx="1"/>
          </p:nvPr>
        </p:nvSpPr>
        <p:spPr/>
        <p:txBody>
          <a:bodyPr>
            <a:normAutofit fontScale="92500"/>
          </a:bodyPr>
          <a:lstStyle/>
          <a:p>
            <a:r>
              <a:rPr lang="en-US" sz="3200" dirty="0"/>
              <a:t>Northeast and Southeast</a:t>
            </a:r>
          </a:p>
          <a:p>
            <a:pPr lvl="1"/>
            <a:r>
              <a:rPr lang="en-US" sz="3000" dirty="0"/>
              <a:t>NE: water infrastructure is nearing the end of its life-expectancy due to a changing climate</a:t>
            </a:r>
          </a:p>
          <a:p>
            <a:pPr lvl="1"/>
            <a:r>
              <a:rPr lang="en-US" sz="3000" dirty="0"/>
              <a:t>Hurricane Irene and Superstorm Sandy highlighted inadequacy of infrastructure and combined sewers</a:t>
            </a:r>
          </a:p>
          <a:p>
            <a:pPr lvl="1"/>
            <a:r>
              <a:rPr lang="en-US" sz="3000" dirty="0"/>
              <a:t>SE: extreme rainfall and rising sea levels are increasing flood frequencies</a:t>
            </a:r>
          </a:p>
          <a:p>
            <a:pPr lvl="1"/>
            <a:r>
              <a:rPr lang="en-US" sz="3000" dirty="0"/>
              <a:t>Extreme rainfall in SC caused failure of 49 state-regulated dams</a:t>
            </a:r>
          </a:p>
          <a:p>
            <a:endParaRPr lang="en-US" dirty="0"/>
          </a:p>
        </p:txBody>
      </p:sp>
    </p:spTree>
    <p:extLst>
      <p:ext uri="{BB962C8B-B14F-4D97-AF65-F5344CB8AC3E}">
        <p14:creationId xmlns:p14="http://schemas.microsoft.com/office/powerpoint/2010/main" val="32575079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4BE5B-F3E9-4A20-B4FC-5F77034DCA9A}"/>
              </a:ext>
            </a:extLst>
          </p:cNvPr>
          <p:cNvSpPr>
            <a:spLocks noGrp="1"/>
          </p:cNvSpPr>
          <p:nvPr>
            <p:ph type="title"/>
          </p:nvPr>
        </p:nvSpPr>
        <p:spPr/>
        <p:txBody>
          <a:bodyPr/>
          <a:lstStyle/>
          <a:p>
            <a:r>
              <a:rPr lang="en-US" dirty="0"/>
              <a:t>Regional Summary</a:t>
            </a:r>
          </a:p>
        </p:txBody>
      </p:sp>
      <p:sp>
        <p:nvSpPr>
          <p:cNvPr id="3" name="Content Placeholder 2">
            <a:extLst>
              <a:ext uri="{FF2B5EF4-FFF2-40B4-BE49-F238E27FC236}">
                <a16:creationId xmlns:a16="http://schemas.microsoft.com/office/drawing/2014/main" id="{6C38476A-D85A-457A-BBC6-92C4999E13A8}"/>
              </a:ext>
            </a:extLst>
          </p:cNvPr>
          <p:cNvSpPr>
            <a:spLocks noGrp="1"/>
          </p:cNvSpPr>
          <p:nvPr>
            <p:ph idx="1"/>
          </p:nvPr>
        </p:nvSpPr>
        <p:spPr/>
        <p:txBody>
          <a:bodyPr>
            <a:normAutofit/>
          </a:bodyPr>
          <a:lstStyle/>
          <a:p>
            <a:r>
              <a:rPr lang="en-US" sz="3200" dirty="0"/>
              <a:t>Midwest: storm water management systems and other infrastructure are experiencing risks</a:t>
            </a:r>
          </a:p>
          <a:p>
            <a:pPr lvl="1"/>
            <a:r>
              <a:rPr lang="en-US" sz="3000" dirty="0"/>
              <a:t>Harmful algal blooms have been increasing </a:t>
            </a:r>
            <a:endParaRPr lang="en-US" sz="2800" dirty="0"/>
          </a:p>
          <a:p>
            <a:r>
              <a:rPr lang="en-US" sz="3200" dirty="0"/>
              <a:t>Southwest: Intense droughts, heavy rainfall, and reduced snowpack are decreasing water supply due to demands</a:t>
            </a:r>
          </a:p>
        </p:txBody>
      </p:sp>
    </p:spTree>
    <p:extLst>
      <p:ext uri="{BB962C8B-B14F-4D97-AF65-F5344CB8AC3E}">
        <p14:creationId xmlns:p14="http://schemas.microsoft.com/office/powerpoint/2010/main" val="4010893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B2B89-471A-478A-875C-F75D75A40AB4}"/>
              </a:ext>
            </a:extLst>
          </p:cNvPr>
          <p:cNvSpPr>
            <a:spLocks noGrp="1"/>
          </p:cNvSpPr>
          <p:nvPr>
            <p:ph type="title"/>
          </p:nvPr>
        </p:nvSpPr>
        <p:spPr/>
        <p:txBody>
          <a:bodyPr/>
          <a:lstStyle/>
          <a:p>
            <a:r>
              <a:rPr lang="en-US" dirty="0"/>
              <a:t>Regional Summary</a:t>
            </a:r>
          </a:p>
        </p:txBody>
      </p:sp>
      <p:sp>
        <p:nvSpPr>
          <p:cNvPr id="3" name="Content Placeholder 2">
            <a:extLst>
              <a:ext uri="{FF2B5EF4-FFF2-40B4-BE49-F238E27FC236}">
                <a16:creationId xmlns:a16="http://schemas.microsoft.com/office/drawing/2014/main" id="{C8C865B0-1C87-4799-B46E-72D025E75279}"/>
              </a:ext>
            </a:extLst>
          </p:cNvPr>
          <p:cNvSpPr>
            <a:spLocks noGrp="1"/>
          </p:cNvSpPr>
          <p:nvPr>
            <p:ph idx="1"/>
          </p:nvPr>
        </p:nvSpPr>
        <p:spPr/>
        <p:txBody>
          <a:bodyPr>
            <a:normAutofit/>
          </a:bodyPr>
          <a:lstStyle/>
          <a:p>
            <a:r>
              <a:rPr lang="en-US" sz="3600" dirty="0"/>
              <a:t>Northwest and Alaska</a:t>
            </a:r>
          </a:p>
          <a:p>
            <a:pPr lvl="1"/>
            <a:r>
              <a:rPr lang="en-US" sz="3200" dirty="0"/>
              <a:t>NW: climate stressors are affecting Pacific salmon</a:t>
            </a:r>
          </a:p>
          <a:p>
            <a:pPr lvl="2"/>
            <a:r>
              <a:rPr lang="en-US" sz="3000" dirty="0"/>
              <a:t>Low snowpack, storm intensity, warm water temperatures</a:t>
            </a:r>
          </a:p>
          <a:p>
            <a:pPr lvl="1"/>
            <a:r>
              <a:rPr lang="en-US" sz="3200" dirty="0"/>
              <a:t>Alaska: residents, communities, and infrastructure are affected by flooding and erosion</a:t>
            </a:r>
          </a:p>
        </p:txBody>
      </p:sp>
    </p:spTree>
    <p:extLst>
      <p:ext uri="{BB962C8B-B14F-4D97-AF65-F5344CB8AC3E}">
        <p14:creationId xmlns:p14="http://schemas.microsoft.com/office/powerpoint/2010/main" val="103149062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373545"/>
      </a:dk2>
      <a:lt2>
        <a:srgbClr val="BCD0E0"/>
      </a:lt2>
      <a:accent1>
        <a:srgbClr val="3494BA"/>
      </a:accent1>
      <a:accent2>
        <a:srgbClr val="58B6C0"/>
      </a:accent2>
      <a:accent3>
        <a:srgbClr val="75BDA7"/>
      </a:accent3>
      <a:accent4>
        <a:srgbClr val="7A8C8E"/>
      </a:accent4>
      <a:accent5>
        <a:srgbClr val="84ACB6"/>
      </a:accent5>
      <a:accent6>
        <a:srgbClr val="6793CD"/>
      </a:accent6>
      <a:hlink>
        <a:srgbClr val="6B9F25"/>
      </a:hlink>
      <a:folHlink>
        <a:srgbClr val="9F6715"/>
      </a:folHlink>
    </a:clrScheme>
    <a:fontScheme name="Gill Sans M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913DB040-6816-4415-960D-8178C785755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1683</TotalTime>
  <Words>2269</Words>
  <Application>Microsoft Macintosh PowerPoint</Application>
  <PresentationFormat>Widescreen</PresentationFormat>
  <Paragraphs>218</Paragraphs>
  <Slides>25</Slides>
  <Notes>23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Gill Sans MT</vt:lpstr>
      <vt:lpstr>Savon</vt:lpstr>
      <vt:lpstr>Water</vt:lpstr>
      <vt:lpstr>Overview</vt:lpstr>
      <vt:lpstr>Introduction</vt:lpstr>
      <vt:lpstr>State of the Sector</vt:lpstr>
      <vt:lpstr>State of the Sector</vt:lpstr>
      <vt:lpstr>Regional Summary</vt:lpstr>
      <vt:lpstr>Regional Summary</vt:lpstr>
      <vt:lpstr>Regional Summary</vt:lpstr>
      <vt:lpstr>Regional Summary</vt:lpstr>
      <vt:lpstr>Regional Summary</vt:lpstr>
      <vt:lpstr>PowerPoint Presentation</vt:lpstr>
      <vt:lpstr>Key Message 1: Changes in water quantity and quality</vt:lpstr>
      <vt:lpstr>Key Message 1</vt:lpstr>
      <vt:lpstr>Key Message 1</vt:lpstr>
      <vt:lpstr>Key Message 1</vt:lpstr>
      <vt:lpstr>Key Message 1</vt:lpstr>
      <vt:lpstr>Key Message 2: Deteriorating water infrastructure at risk</vt:lpstr>
      <vt:lpstr>Key Message 2</vt:lpstr>
      <vt:lpstr>Key Message 2</vt:lpstr>
      <vt:lpstr>Key Message 2</vt:lpstr>
      <vt:lpstr>Key Message 3:  Water management in a changing future</vt:lpstr>
      <vt:lpstr>Key Message 3</vt:lpstr>
      <vt:lpstr>Key Message 3</vt:lpstr>
      <vt:lpstr>Key Message 3</vt:lpstr>
      <vt:lpstr>Conclusion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dc:title>
  <dc:creator>Samantha West</dc:creator>
  <cp:lastModifiedBy>LW</cp:lastModifiedBy>
  <cp:revision>34</cp:revision>
  <dcterms:created xsi:type="dcterms:W3CDTF">2019-03-24T01:28:09Z</dcterms:created>
  <dcterms:modified xsi:type="dcterms:W3CDTF">2020-02-03T16:23:42Z</dcterms:modified>
</cp:coreProperties>
</file>