
<file path=[Content_Types].xml><?xml version="1.0" encoding="utf-8"?>
<Types xmlns="http://schemas.openxmlformats.org/package/2006/content-types">
  <Default Extension="tm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59" r:id="rId7"/>
    <p:sldId id="271" r:id="rId8"/>
    <p:sldId id="265" r:id="rId9"/>
    <p:sldId id="268" r:id="rId10"/>
    <p:sldId id="267" r:id="rId11"/>
    <p:sldId id="273" r:id="rId12"/>
    <p:sldId id="272" r:id="rId13"/>
    <p:sldId id="262" r:id="rId14"/>
    <p:sldId id="263" r:id="rId15"/>
    <p:sldId id="274" r:id="rId16"/>
    <p:sldId id="26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4" autoAdjust="0"/>
    <p:restoredTop sz="94660"/>
  </p:normalViewPr>
  <p:slideViewPr>
    <p:cSldViewPr snapToGrid="0">
      <p:cViewPr varScale="1">
        <p:scale>
          <a:sx n="94" d="100"/>
          <a:sy n="94" d="100"/>
        </p:scale>
        <p:origin x="216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algeographic.com/environment/natural-disasters/wildfires/" TargetMode="External"/><Relationship Id="rId2" Type="http://schemas.openxmlformats.org/officeDocument/2006/relationships/hyperlink" Target="https://www.mnn.com/earth-matters/wilderness-resources/blogs/21-reasons-why-forests-are-importan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Isosceles Triangle 46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41DC778F-EF1A-4C1B-B1AD-BA37A74E5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7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13FCDB4-670C-4568-96EE-093382A9E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38574D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tree in a forest&#10;&#10;Description automatically generated">
            <a:extLst>
              <a:ext uri="{FF2B5EF4-FFF2-40B4-BE49-F238E27FC236}">
                <a16:creationId xmlns:a16="http://schemas.microsoft.com/office/drawing/2014/main" id="{38DE54BA-0FAB-4C6F-9921-3F9542270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02" y="480060"/>
            <a:ext cx="11209802" cy="497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0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5658703A-7200-4A60-A99B-EDB825A27A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01" r="-1" b="25473"/>
          <a:stretch/>
        </p:blipFill>
        <p:spPr>
          <a:xfrm>
            <a:off x="5166360" y="0"/>
            <a:ext cx="7022464" cy="6858000"/>
          </a:xfrm>
          <a:custGeom>
            <a:avLst/>
            <a:gdLst>
              <a:gd name="connsiteX0" fmla="*/ 379987 w 7922146"/>
              <a:gd name="connsiteY0" fmla="*/ 0 h 6858001"/>
              <a:gd name="connsiteX1" fmla="*/ 5304971 w 7922146"/>
              <a:gd name="connsiteY1" fmla="*/ 0 h 6858001"/>
              <a:gd name="connsiteX2" fmla="*/ 7065281 w 7922146"/>
              <a:gd name="connsiteY2" fmla="*/ 0 h 6858001"/>
              <a:gd name="connsiteX3" fmla="*/ 7397540 w 7922146"/>
              <a:gd name="connsiteY3" fmla="*/ 0 h 6858001"/>
              <a:gd name="connsiteX4" fmla="*/ 7397540 w 7922146"/>
              <a:gd name="connsiteY4" fmla="*/ 1 h 6858001"/>
              <a:gd name="connsiteX5" fmla="*/ 7922146 w 7922146"/>
              <a:gd name="connsiteY5" fmla="*/ 1 h 6858001"/>
              <a:gd name="connsiteX6" fmla="*/ 7922146 w 7922146"/>
              <a:gd name="connsiteY6" fmla="*/ 6858001 h 6858001"/>
              <a:gd name="connsiteX7" fmla="*/ 7065281 w 7922146"/>
              <a:gd name="connsiteY7" fmla="*/ 6858001 h 6858001"/>
              <a:gd name="connsiteX8" fmla="*/ 7065281 w 7922146"/>
              <a:gd name="connsiteY8" fmla="*/ 6858000 h 6858001"/>
              <a:gd name="connsiteX9" fmla="*/ 5932989 w 7922146"/>
              <a:gd name="connsiteY9" fmla="*/ 6858000 h 6858001"/>
              <a:gd name="connsiteX10" fmla="*/ 5932989 w 7922146"/>
              <a:gd name="connsiteY10" fmla="*/ 6858001 h 6858001"/>
              <a:gd name="connsiteX11" fmla="*/ 27809 w 7922146"/>
              <a:gd name="connsiteY11" fmla="*/ 6858001 h 6858001"/>
              <a:gd name="connsiteX12" fmla="*/ 1803228 w 7922146"/>
              <a:gd name="connsiteY12" fmla="*/ 4521201 h 6858001"/>
              <a:gd name="connsiteX13" fmla="*/ 0 w 7922146"/>
              <a:gd name="connsiteY13" fmla="*/ 0 h 6858001"/>
              <a:gd name="connsiteX14" fmla="*/ 379987 w 7922146"/>
              <a:gd name="connsiteY14" fmla="*/ 0 h 6858001"/>
              <a:gd name="connsiteX15" fmla="*/ 0 w 7922146"/>
              <a:gd name="connsiteY15" fmla="*/ 4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D25638-94A6-4C27-A321-9116BE2F9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57" y="295218"/>
            <a:ext cx="5551805" cy="101857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Ecological Disturbances: Fungal Pathogens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DAA7E0B-2E31-478B-BF4A-AA2C84D83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387" y="1425503"/>
            <a:ext cx="6065003" cy="47111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Tree: Eastern White Pine and Whitebark Pine</a:t>
            </a:r>
          </a:p>
          <a:p>
            <a:pPr marL="0" indent="0">
              <a:buNone/>
            </a:pPr>
            <a:r>
              <a:rPr lang="en-US" sz="2800" dirty="0"/>
              <a:t>Disease: White Pine Blister Rust</a:t>
            </a:r>
          </a:p>
          <a:p>
            <a:pPr marL="0" indent="0">
              <a:buNone/>
            </a:pPr>
            <a:r>
              <a:rPr lang="en-US" sz="2800" dirty="0"/>
              <a:t>Causes: </a:t>
            </a:r>
          </a:p>
          <a:p>
            <a:pPr marL="0" indent="0">
              <a:buNone/>
            </a:pPr>
            <a:r>
              <a:rPr lang="en-US" sz="2800" dirty="0"/>
              <a:t>-  Annual temperature and precipitation increase in the east coast of the U.S.</a:t>
            </a:r>
          </a:p>
          <a:p>
            <a:pPr>
              <a:buFontTx/>
              <a:buChar char="-"/>
            </a:pPr>
            <a:r>
              <a:rPr lang="en-US" sz="2800" dirty="0"/>
              <a:t>Insect outbreaks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5789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9C260-EC6A-4B32-B478-56D75C326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7" y="18401"/>
            <a:ext cx="4262261" cy="1399769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Forest Health: Long Term Forest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89B83-8519-4A2B-9662-EC7661EF7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2968" y="1418170"/>
            <a:ext cx="5157262" cy="5526437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Variability in drought response for different tree species influences how some forests deal with water stress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Reproductive responses lag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Competition for resources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Less or changing diversity in tree species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Elevation ranges of terrestrial plant species shift</a:t>
            </a:r>
          </a:p>
        </p:txBody>
      </p:sp>
      <p:pic>
        <p:nvPicPr>
          <p:cNvPr id="6" name="Picture 5" descr="A close up of some grass&#10;&#10;Description automatically generated">
            <a:extLst>
              <a:ext uri="{FF2B5EF4-FFF2-40B4-BE49-F238E27FC236}">
                <a16:creationId xmlns:a16="http://schemas.microsoft.com/office/drawing/2014/main" id="{47AB426B-066E-472C-B9B8-FD3BF56217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33" r="10816"/>
          <a:stretch/>
        </p:blipFill>
        <p:spPr>
          <a:xfrm>
            <a:off x="506436" y="1697976"/>
            <a:ext cx="3080825" cy="37152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C223F4-59A3-445D-8690-C64EE79EE7F7}"/>
              </a:ext>
            </a:extLst>
          </p:cNvPr>
          <p:cNvSpPr txBox="1"/>
          <p:nvPr/>
        </p:nvSpPr>
        <p:spPr>
          <a:xfrm>
            <a:off x="464234" y="5781822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Salt grass in mangrove forests in the Southern United States</a:t>
            </a:r>
          </a:p>
        </p:txBody>
      </p:sp>
    </p:spTree>
    <p:extLst>
      <p:ext uri="{BB962C8B-B14F-4D97-AF65-F5344CB8AC3E}">
        <p14:creationId xmlns:p14="http://schemas.microsoft.com/office/powerpoint/2010/main" val="4032650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459C506-5F4B-4B75-9218-C7C3F87FA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659EEB-C3AE-4544-8263-417009DCD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99DB6C6-36F9-4576-A558-95153EADBE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694E7916-EDE4-4B50-A4A1-6B28FDD4D9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6F6CB7BB-4370-4173-97F8-F636C0F14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0F590BB-1F51-4138-A2D4-2E483C84FB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4A492863-9797-45A2-BAB3-514F10C5F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7C1E33F6-6D0F-4ECF-92F4-6F71D8BAF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73EEEA64-7411-474B-BD0E-60C24B3F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4F82A6DD-92BB-4443-B5A5-05240DD55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79832BCB-1DCF-46AC-9FFA-170791668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4E74DA95-CD7A-4D5E-9D27-67A759CE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AA3B5C-0C55-4FFF-9C45-8F9F7C07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1305" y="1650669"/>
            <a:ext cx="0" cy="3431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2A89453C-1D7C-48A1-BCAC-326156B6C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51" y="476774"/>
            <a:ext cx="5238656" cy="3108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0E4A30-B9E7-4F78-AFA3-DEB72F227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370" y="675862"/>
            <a:ext cx="4873580" cy="54461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259FFDF-7787-4457-980E-005739F9AE3D}"/>
              </a:ext>
            </a:extLst>
          </p:cNvPr>
          <p:cNvSpPr txBox="1"/>
          <p:nvPr/>
        </p:nvSpPr>
        <p:spPr>
          <a:xfrm>
            <a:off x="448733" y="3589867"/>
            <a:ext cx="4763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Forest Carbon Dynamics</a:t>
            </a:r>
          </a:p>
          <a:p>
            <a:r>
              <a:rPr lang="en-US" dirty="0"/>
              <a:t>U.S. Forests are predicted to store carbon but at declining rates because of land use and lower CO2 uptake as forests grow older. </a:t>
            </a:r>
          </a:p>
          <a:p>
            <a:endParaRPr lang="en-US" dirty="0"/>
          </a:p>
          <a:p>
            <a:r>
              <a:rPr lang="en-US" u="sng" dirty="0"/>
              <a:t>Forest Water Resources</a:t>
            </a:r>
          </a:p>
          <a:p>
            <a:r>
              <a:rPr lang="en-US" dirty="0"/>
              <a:t>Forested watersheds provide water for municipal water supplies, agricultural irrigation, recreation, and in-stream flows for aquatic ecosystems. </a:t>
            </a:r>
          </a:p>
        </p:txBody>
      </p:sp>
    </p:spTree>
    <p:extLst>
      <p:ext uri="{BB962C8B-B14F-4D97-AF65-F5344CB8AC3E}">
        <p14:creationId xmlns:p14="http://schemas.microsoft.com/office/powerpoint/2010/main" val="174793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5F054EF5-EFE6-45A2-834C-0F0931F39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FE3C88A-FEDB-4B9C-94EE-5026B326B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5D51D9B-0E7C-44D3-9215-81F991523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16EFB339-1D4E-4824-A20B-AF30D07CF7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00030831-8136-4C61-8F00-6F190C5AE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9B14B360-4798-467E-ADE9-756959EC5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9433F2F7-DA21-430A-A31C-D529D9C6A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0B24FFF9-F75D-4A88-90F8-D2D7BBB8E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A0A2A2C4-404D-431C-8F9A-227932A42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4661DBE2-1BC5-463F-BBB8-199B890D1C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710A6E70-F0B9-4E3D-9A78-2D2FEE5DF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5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6" name="Isosceles Triangle 45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8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DB0F5BEB-D34C-4E3C-88D1-AF592E623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333" t="2922" r="2865" b="4678"/>
          <a:stretch/>
        </p:blipFill>
        <p:spPr>
          <a:xfrm>
            <a:off x="3723926" y="1753764"/>
            <a:ext cx="7991062" cy="4632643"/>
          </a:xfrm>
          <a:prstGeom prst="rect">
            <a:avLst/>
          </a:prstGeom>
        </p:spPr>
      </p:pic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DF4AEB4-0394-4E69-89C7-BAB51D55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26" r="5127" b="4371"/>
          <a:stretch/>
        </p:blipFill>
        <p:spPr>
          <a:xfrm>
            <a:off x="473963" y="480060"/>
            <a:ext cx="4336576" cy="31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70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70006-9E35-4606-8E34-4CADBEAE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914" y="243840"/>
            <a:ext cx="8596668" cy="1320800"/>
          </a:xfrm>
        </p:spPr>
        <p:txBody>
          <a:bodyPr/>
          <a:lstStyle/>
          <a:p>
            <a:pPr algn="ctr"/>
            <a:r>
              <a:rPr lang="en-US" sz="4800" dirty="0"/>
              <a:t>Conclusions: What can you do?</a:t>
            </a:r>
            <a:endParaRPr lang="en-US" dirty="0"/>
          </a:p>
        </p:txBody>
      </p:sp>
      <p:pic>
        <p:nvPicPr>
          <p:cNvPr id="9" name="Content Placeholder 8" descr="A cow is standing in the grass&#10;&#10;Description automatically generated">
            <a:extLst>
              <a:ext uri="{FF2B5EF4-FFF2-40B4-BE49-F238E27FC236}">
                <a16:creationId xmlns:a16="http://schemas.microsoft.com/office/drawing/2014/main" id="{12C6D0EB-1A42-41F1-B4F4-A09A88289E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908" y="1116875"/>
            <a:ext cx="7578396" cy="3769013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7BFB6F-598A-4D95-9CD0-1E71A15F2A95}"/>
              </a:ext>
            </a:extLst>
          </p:cNvPr>
          <p:cNvSpPr txBox="1"/>
          <p:nvPr/>
        </p:nvSpPr>
        <p:spPr>
          <a:xfrm>
            <a:off x="372908" y="4885888"/>
            <a:ext cx="7163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https://www.change.org/p/united-states-fish-and-wildlife-service-protect-wildlife-and-humans-help-prevent-wildfires-before-it-s-too-late</a:t>
            </a:r>
          </a:p>
        </p:txBody>
      </p:sp>
    </p:spTree>
    <p:extLst>
      <p:ext uri="{BB962C8B-B14F-4D97-AF65-F5344CB8AC3E}">
        <p14:creationId xmlns:p14="http://schemas.microsoft.com/office/powerpoint/2010/main" val="2970683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A761A44-A936-4382-8A16-7ED6A2903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459EE73-661E-48AA-A374-BF2B850F58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653EA91-5E43-427F-B0AB-1B8A496BC6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57571081-E136-40F9-B123-3A16F53BE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73197C11-EFC2-4F71-BEFF-B7EE3EEF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074C7561-7217-4DBC-8C63-2BB8560D6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6EB4E4EC-EA7F-4A46-9AF5-7E3E4E543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9048D13B-C50D-4EF9-AB6D-86713B7D43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8213FFC7-C869-40A9-8DBD-B311B342E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A029FB91-93F5-4D40-9014-8D5108951E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F6022FD2-DE49-41E6-B3BF-B113018CA2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25DDE3-E13F-497A-9F00-DF4F9C3744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32" r="3644" b="-2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F7F2D-F72D-465D-BAA2-9ED1527D0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/>
              <a:t>Questions??</a:t>
            </a:r>
          </a:p>
        </p:txBody>
      </p:sp>
    </p:spTree>
    <p:extLst>
      <p:ext uri="{BB962C8B-B14F-4D97-AF65-F5344CB8AC3E}">
        <p14:creationId xmlns:p14="http://schemas.microsoft.com/office/powerpoint/2010/main" val="551347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B22B1-141E-4B0C-B03A-8DC70DBC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A6A49-E577-41A4-AECB-DA7CC7B57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hlinkClick r:id="rId2"/>
              </a:rPr>
              <a:t>https://www.mnn.com/earth-matters/wilderness-resources/blogs/21-reasons-why-forests-are-important</a:t>
            </a:r>
            <a:endParaRPr lang="en-US" sz="2800" dirty="0"/>
          </a:p>
          <a:p>
            <a:r>
              <a:rPr lang="en-US" sz="2800" dirty="0">
                <a:hlinkClick r:id="rId3"/>
              </a:rPr>
              <a:t>https://www.nationalgeographic.com/environment/natural-disasters/wildfires/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2CB0-67CB-4FC1-8A80-CFE556BA8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sz="4800" dirty="0"/>
              <a:t>Overview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0C9DE3C0-B993-4BE8-B013-D48F6D9F9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750" y="2058138"/>
            <a:ext cx="5031717" cy="3880773"/>
          </a:xfrm>
        </p:spPr>
        <p:txBody>
          <a:bodyPr>
            <a:normAutofit/>
          </a:bodyPr>
          <a:lstStyle/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Introduction</a:t>
            </a:r>
          </a:p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Ecological Disturbances </a:t>
            </a:r>
          </a:p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Forest Health</a:t>
            </a:r>
          </a:p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Ecosystem Services</a:t>
            </a:r>
          </a:p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Adaption </a:t>
            </a:r>
          </a:p>
          <a:p>
            <a:pPr>
              <a:buSzPct val="90000"/>
              <a:buFont typeface="Wingdings" panose="05000000000000000000" pitchFamily="2" charset="2"/>
              <a:buChar char="v"/>
            </a:pPr>
            <a:r>
              <a:rPr lang="en-US" sz="3200" dirty="0"/>
              <a:t>Conclusion</a:t>
            </a:r>
          </a:p>
          <a:p>
            <a:endParaRPr lang="en-US" dirty="0"/>
          </a:p>
        </p:txBody>
      </p:sp>
      <p:pic>
        <p:nvPicPr>
          <p:cNvPr id="6" name="Picture 5" descr="A large tree in a forest&#10;&#10;Description automatically generated">
            <a:extLst>
              <a:ext uri="{FF2B5EF4-FFF2-40B4-BE49-F238E27FC236}">
                <a16:creationId xmlns:a16="http://schemas.microsoft.com/office/drawing/2014/main" id="{A8E22E5A-A360-4E3A-98CC-8E72B813D0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660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1382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2EB0D1-B6F0-413F-BADB-321708ED9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394" y="215489"/>
            <a:ext cx="5512904" cy="1375608"/>
          </a:xfrm>
        </p:spPr>
        <p:txBody>
          <a:bodyPr anchor="ctr">
            <a:norm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U.S. Forests</a:t>
            </a:r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8C3F1EA1-B8EE-4BAF-8F6D-81D93D21D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03" y="1846221"/>
            <a:ext cx="4313515" cy="3922765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Why are they important? </a:t>
            </a:r>
          </a:p>
          <a:p>
            <a:r>
              <a:rPr lang="en-US" sz="2400" dirty="0">
                <a:solidFill>
                  <a:schemeClr val="bg1"/>
                </a:solidFill>
              </a:rPr>
              <a:t>What kinds of damage will forests experience?</a:t>
            </a:r>
          </a:p>
          <a:p>
            <a:r>
              <a:rPr lang="en-US" sz="2400" dirty="0">
                <a:solidFill>
                  <a:schemeClr val="bg1"/>
                </a:solidFill>
              </a:rPr>
              <a:t>Who is affected?</a:t>
            </a:r>
          </a:p>
          <a:p>
            <a:pPr marL="0" indent="0">
              <a:buNone/>
            </a:pPr>
            <a:r>
              <a:rPr lang="en-US" sz="2800" b="1" dirty="0">
                <a:solidFill>
                  <a:schemeClr val="bg1"/>
                </a:solidFill>
              </a:rPr>
              <a:t>The U.S. contains 896 million acres of trees which covers 33% of overall land space</a:t>
            </a:r>
          </a:p>
        </p:txBody>
      </p:sp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36CB6D83-71B1-4EC0-B270-253DF1B8D5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77" t="3596"/>
          <a:stretch/>
        </p:blipFill>
        <p:spPr>
          <a:xfrm>
            <a:off x="5712298" y="97177"/>
            <a:ext cx="6145520" cy="6606076"/>
          </a:xfrm>
          <a:prstGeom prst="rect">
            <a:avLst/>
          </a:prstGeom>
        </p:spPr>
      </p:pic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844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603AE127-802C-459A-A612-DB85B67F0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6E4E2C-FA9E-41B9-8730-64C9B2FBB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97" y="-1"/>
            <a:ext cx="4432295" cy="2303744"/>
          </a:xfrm>
        </p:spPr>
        <p:txBody>
          <a:bodyPr anchor="ctr">
            <a:normAutofit fontScale="90000"/>
          </a:bodyPr>
          <a:lstStyle/>
          <a:p>
            <a:r>
              <a:rPr lang="en-US" sz="6600" dirty="0"/>
              <a:t>Importance of Forests</a:t>
            </a:r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9323D83D-50D6-4040-A58B-FCEA340F8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A1FE6BB-DFB2-4080-9B5E-076EF5DDE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6670" y="1442595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82F7D61-4DE1-4FA8-A90D-34BCA4A8C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56670" y="0"/>
            <a:ext cx="4207938" cy="4207938"/>
          </a:xfrm>
        </p:spPr>
      </p:pic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F10FD715-4DCE-4779-B634-EC78315EA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1364139" y="0"/>
            <a:ext cx="842596" cy="461628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F5A65B-5B1A-45B4-9959-235A8BB839FA}"/>
              </a:ext>
            </a:extLst>
          </p:cNvPr>
          <p:cNvSpPr txBox="1"/>
          <p:nvPr/>
        </p:nvSpPr>
        <p:spPr>
          <a:xfrm>
            <a:off x="198977" y="2268946"/>
            <a:ext cx="40809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2"/>
                </a:solidFill>
              </a:rPr>
              <a:t>Uptakes CO2 and outputs O2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2"/>
                </a:solidFill>
              </a:rPr>
              <a:t>Habitats for animals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2"/>
                </a:solidFill>
              </a:rPr>
              <a:t>Resource for humans: wood, water, food, medicine, etc..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2"/>
                </a:solidFill>
              </a:rPr>
              <a:t>Biodiversity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chemeClr val="bg2"/>
                </a:solidFill>
              </a:rPr>
              <a:t>Helps protect against erosion, floods, and other natural disasters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12" name="Picture 11" descr="A black cat lying on a wood fence&#10;&#10;Description automatically generated">
            <a:extLst>
              <a:ext uri="{FF2B5EF4-FFF2-40B4-BE49-F238E27FC236}">
                <a16:creationId xmlns:a16="http://schemas.microsoft.com/office/drawing/2014/main" id="{38CEA581-4E27-4443-87DD-48395FDD66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6" r="1270"/>
          <a:stretch/>
        </p:blipFill>
        <p:spPr>
          <a:xfrm>
            <a:off x="7050163" y="3662198"/>
            <a:ext cx="5141837" cy="319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89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459C506-5F4B-4B75-9218-C7C3F87FA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659EEB-C3AE-4544-8263-417009DCD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99DB6C6-36F9-4576-A558-95153EADBE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694E7916-EDE4-4B50-A4A1-6B28FDD4D9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6F6CB7BB-4370-4173-97F8-F636C0F14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0F590BB-1F51-4138-A2D4-2E483C84FB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4A492863-9797-45A2-BAB3-514F10C5F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7C1E33F6-6D0F-4ECF-92F4-6F71D8BAF3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9">
              <a:extLst>
                <a:ext uri="{FF2B5EF4-FFF2-40B4-BE49-F238E27FC236}">
                  <a16:creationId xmlns:a16="http://schemas.microsoft.com/office/drawing/2014/main" id="{73EEEA64-7411-474B-BD0E-60C24B3F4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4F82A6DD-92BB-4443-B5A5-05240DD558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79832BCB-1DCF-46AC-9FFA-170791668D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4E74DA95-CD7A-4D5E-9D27-67A759CE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1001092-1CC2-4253-925F-17256497BE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3"/>
          <a:stretch/>
        </p:blipFill>
        <p:spPr>
          <a:xfrm>
            <a:off x="567135" y="879799"/>
            <a:ext cx="4396400" cy="4602479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AA3B5C-0C55-4FFF-9C45-8F9F7C07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81305" y="1650669"/>
            <a:ext cx="0" cy="3431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A139445-5275-4008-ABBA-E013B1814C2D}"/>
              </a:ext>
            </a:extLst>
          </p:cNvPr>
          <p:cNvSpPr txBox="1"/>
          <p:nvPr/>
        </p:nvSpPr>
        <p:spPr>
          <a:xfrm>
            <a:off x="5577721" y="542665"/>
            <a:ext cx="46490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Ecological Disturbances: Types of Wildfires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9E16260-7D54-4019-9B61-3507961128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4" t="5002" r="4796" b="3594"/>
          <a:stretch/>
        </p:blipFill>
        <p:spPr>
          <a:xfrm>
            <a:off x="6885679" y="1576540"/>
            <a:ext cx="4033185" cy="342805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25BE526-4627-4AA5-AF08-D3991D70316B}"/>
              </a:ext>
            </a:extLst>
          </p:cNvPr>
          <p:cNvSpPr txBox="1"/>
          <p:nvPr/>
        </p:nvSpPr>
        <p:spPr>
          <a:xfrm>
            <a:off x="5633145" y="5091105"/>
            <a:ext cx="6795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Ground Fire: </a:t>
            </a:r>
            <a:r>
              <a:rPr lang="en-US" sz="2400" dirty="0"/>
              <a:t>burns peat, roots, stumps</a:t>
            </a:r>
          </a:p>
          <a:p>
            <a:r>
              <a:rPr lang="en-US" sz="2400" b="1" dirty="0"/>
              <a:t>Surface Fire: </a:t>
            </a:r>
            <a:r>
              <a:rPr lang="en-US" sz="2400" dirty="0"/>
              <a:t>burns grasses, shrubs, litter</a:t>
            </a:r>
          </a:p>
          <a:p>
            <a:r>
              <a:rPr lang="en-US" sz="2400" b="1" dirty="0"/>
              <a:t>Crown Fire: s</a:t>
            </a:r>
            <a:r>
              <a:rPr lang="en-US" sz="2400" dirty="0"/>
              <a:t>preading Treetop to treetop</a:t>
            </a:r>
          </a:p>
        </p:txBody>
      </p:sp>
    </p:spTree>
    <p:extLst>
      <p:ext uri="{BB962C8B-B14F-4D97-AF65-F5344CB8AC3E}">
        <p14:creationId xmlns:p14="http://schemas.microsoft.com/office/powerpoint/2010/main" val="172721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0"/>
            <a:ext cx="121856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D0D0DB-CCBD-4EAE-BCED-FFB2686B7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768" y="609600"/>
            <a:ext cx="5498361" cy="1320800"/>
          </a:xfrm>
        </p:spPr>
        <p:txBody>
          <a:bodyPr anchor="ctr">
            <a:normAutofit/>
          </a:bodyPr>
          <a:lstStyle/>
          <a:p>
            <a:r>
              <a:rPr lang="en-US" dirty="0"/>
              <a:t>Ecological Disturbances: Wildfire Resilience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rgbClr val="6745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955BCAF-23F8-4181-9412-DB2E001FD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769" y="2160589"/>
            <a:ext cx="5931535" cy="3880773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sz="2400" dirty="0"/>
              <a:t>Continuing the presence of fire-adaptive species</a:t>
            </a:r>
          </a:p>
          <a:p>
            <a:pPr>
              <a:buAutoNum type="arabicPeriod"/>
            </a:pPr>
            <a:r>
              <a:rPr lang="en-US" sz="2400" dirty="0"/>
              <a:t>Fire intensity and frequency of future fires</a:t>
            </a:r>
          </a:p>
          <a:p>
            <a:pPr>
              <a:buAutoNum type="arabicPeriod"/>
            </a:pPr>
            <a:r>
              <a:rPr lang="en-US" sz="2400" dirty="0"/>
              <a:t>Society’s response to increased fire events</a:t>
            </a:r>
          </a:p>
          <a:p>
            <a:pPr marL="0" indent="0">
              <a:buNone/>
            </a:pPr>
            <a:r>
              <a:rPr lang="en-US" sz="2400" dirty="0"/>
              <a:t>Annual area burned in the western United States will increase 2-6 times by the middle of this century.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C1C4DF-5C94-466C-A3B7-A0E0B7F15C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9" r="3797" b="-1"/>
          <a:stretch/>
        </p:blipFill>
        <p:spPr>
          <a:xfrm>
            <a:off x="7528308" y="0"/>
            <a:ext cx="4657341" cy="3448414"/>
          </a:xfrm>
          <a:prstGeom prst="rect">
            <a:avLst/>
          </a:prstGeom>
        </p:spPr>
      </p:pic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1E858208-D2E8-4823-B413-CC7E1EE8F0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78" r="1" b="1"/>
          <a:stretch/>
        </p:blipFill>
        <p:spPr>
          <a:xfrm>
            <a:off x="7528308" y="3573194"/>
            <a:ext cx="4657341" cy="32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4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D5FD13B3-3F58-4777-997E-5447AA079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FE7BD20-6D81-4370-9DB7-04C9B4E9FC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08F0ECF-D673-4442-A82C-CDA64905A9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2AF8E598-80EA-41AD-A0F3-9543D601A0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AC7D6F9C-7670-4ACC-ACE1-A6BD24F5CF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FF420142-D3AA-46D3-A3A5-250686CD7A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051037D6-83DE-41D6-9103-84ABD0FEEB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8">
              <a:extLst>
                <a:ext uri="{FF2B5EF4-FFF2-40B4-BE49-F238E27FC236}">
                  <a16:creationId xmlns:a16="http://schemas.microsoft.com/office/drawing/2014/main" id="{FCAED6F3-E1FA-489A-A2B1-E97972EB47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AA247423-55F2-4D5D-806A-BE33BE6B19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B2FE1F39-B712-4260-8DA6-3B6A941028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0259AF7F-DAB9-4EE7-BBEF-7B961E5CF3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F1BC9B0-3C88-4F2A-9D0E-28330C12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/>
              <a:t>Case Study: Increased Wildfire Risk in the Southeastern United States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57A7B8-BC42-44B3-8E25-56A8112A57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56494" y="1912347"/>
            <a:ext cx="4153629" cy="3880773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buFont typeface="Wingdings 3" charset="2"/>
              <a:buChar char=""/>
            </a:pPr>
            <a:r>
              <a:rPr lang="en-US" sz="2400" dirty="0"/>
              <a:t>Dry period in 2016 in the Southern Appalachian region caused 50 widespread wildfires that killed 15 people, damaged 2,500 structures and burned over 100,000 acres of trees .</a:t>
            </a:r>
          </a:p>
          <a:p>
            <a:pPr>
              <a:buFont typeface="Wingdings 3" charset="2"/>
              <a:buChar char=""/>
            </a:pPr>
            <a:r>
              <a:rPr lang="en-US" sz="2400" dirty="0"/>
              <a:t>Climate change and human caused fire ignitions increase the likelihood of wildfire frequency in the future.</a:t>
            </a:r>
          </a:p>
        </p:txBody>
      </p:sp>
      <p:pic>
        <p:nvPicPr>
          <p:cNvPr id="19" name="Picture 18" descr="A close up of a dry grass field&#10;&#10;Description automatically generated">
            <a:extLst>
              <a:ext uri="{FF2B5EF4-FFF2-40B4-BE49-F238E27FC236}">
                <a16:creationId xmlns:a16="http://schemas.microsoft.com/office/drawing/2014/main" id="{123C343E-9C01-4211-960C-C66A0BBD26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402" b="-3"/>
          <a:stretch/>
        </p:blipFill>
        <p:spPr>
          <a:xfrm>
            <a:off x="333065" y="1940145"/>
            <a:ext cx="5423429" cy="388236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ED8B681-B86A-4753-B281-9AB571D5778C}"/>
              </a:ext>
            </a:extLst>
          </p:cNvPr>
          <p:cNvSpPr txBox="1"/>
          <p:nvPr/>
        </p:nvSpPr>
        <p:spPr>
          <a:xfrm>
            <a:off x="395012" y="5787646"/>
            <a:ext cx="5421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Gatlinburg, Tennessee</a:t>
            </a:r>
          </a:p>
        </p:txBody>
      </p:sp>
    </p:spTree>
    <p:extLst>
      <p:ext uri="{BB962C8B-B14F-4D97-AF65-F5344CB8AC3E}">
        <p14:creationId xmlns:p14="http://schemas.microsoft.com/office/powerpoint/2010/main" val="2065511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702EF214-B007-4771-8985-A3041E8F6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2BF9CC7-88C9-4BDF-845E-2BB24ADD06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B3BDFA9-3CAC-42FD-97D5-4F4FEF5E4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CB4B9049-A2D4-40FE-A49C-70450D125F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43DE6DC5-6433-482B-970E-3FCDDA3943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5C409EFF-FE08-4B90-9C93-B11960F26F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9B247D5D-6A57-4E15-B30F-EF614BEA0C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8">
              <a:extLst>
                <a:ext uri="{FF2B5EF4-FFF2-40B4-BE49-F238E27FC236}">
                  <a16:creationId xmlns:a16="http://schemas.microsoft.com/office/drawing/2014/main" id="{B3DE0615-51F9-4436-BC6F-8B37603C0A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687DCF6E-0DB3-4AB1-9CD0-A726BDAE3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1230C3CB-B359-4E08-8158-239721515A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1C28B691-36C0-43DF-BA92-BBDFA84514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EDAEDD-F3EC-4D06-A92C-E4E59359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173" y="-56812"/>
            <a:ext cx="5043118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dirty="0">
                <a:solidFill>
                  <a:schemeClr val="bg1"/>
                </a:solidFill>
              </a:rPr>
              <a:t>Ecological Disturbances: Insect Outbreaks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156A0C-F034-415C-83BB-926EB27DD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189" y="1318795"/>
            <a:ext cx="4529450" cy="5148265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Multiple Beetle Outbreaks from..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Bark beetle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- Associated with drought and elevated temperatures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Western pine beetle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- Contributed to the mortality of 129 million trees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Southern pine beetle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- Expanding population in Northeastern U.S.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Mountain pine beetle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- Expanding in high elevations forests in the western U.S.</a:t>
            </a:r>
          </a:p>
        </p:txBody>
      </p:sp>
      <p:pic>
        <p:nvPicPr>
          <p:cNvPr id="19" name="Content Placeholder 1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E8B30C56-A1D4-4AED-9E74-9E70D32EC1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96009" y="0"/>
            <a:ext cx="6735854" cy="6294782"/>
          </a:xfrm>
          <a:prstGeom prst="rect">
            <a:avLst/>
          </a:prstGeom>
        </p:spPr>
      </p:pic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05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953376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133042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24631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6597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5488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7655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14821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42BFA2A-77A0-4F60-A32A-685681C84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82154" y="-8467"/>
            <a:ext cx="7109846" cy="6866467"/>
          </a:xfrm>
          <a:custGeom>
            <a:avLst/>
            <a:gdLst>
              <a:gd name="connsiteX0" fmla="*/ 0 w 7109846"/>
              <a:gd name="connsiteY0" fmla="*/ 0 h 6866467"/>
              <a:gd name="connsiteX1" fmla="*/ 1249825 w 7109846"/>
              <a:gd name="connsiteY1" fmla="*/ 0 h 6866467"/>
              <a:gd name="connsiteX2" fmla="*/ 1249825 w 7109846"/>
              <a:gd name="connsiteY2" fmla="*/ 8467 h 6866467"/>
              <a:gd name="connsiteX3" fmla="*/ 7109846 w 7109846"/>
              <a:gd name="connsiteY3" fmla="*/ 8467 h 6866467"/>
              <a:gd name="connsiteX4" fmla="*/ 7109846 w 7109846"/>
              <a:gd name="connsiteY4" fmla="*/ 6866467 h 6866467"/>
              <a:gd name="connsiteX5" fmla="*/ 1249825 w 7109846"/>
              <a:gd name="connsiteY5" fmla="*/ 6866467 h 6866467"/>
              <a:gd name="connsiteX6" fmla="*/ 1109382 w 7109846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09846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7109846" y="8467"/>
                </a:lnTo>
                <a:lnTo>
                  <a:pt x="7109846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CFE89F8-8B96-4514-94CF-E5F2E3E2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36" y="0"/>
            <a:ext cx="3355907" cy="2054088"/>
          </a:xfrm>
        </p:spPr>
        <p:txBody>
          <a:bodyPr anchor="ctr">
            <a:normAutofit fontScale="90000"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Case Study: Large-Scale Tree Mortality in the Sierra Nevada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F5FDC40-9E28-4DF9-BB25-0BB5A647B6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52" r="1498"/>
          <a:stretch/>
        </p:blipFill>
        <p:spPr>
          <a:xfrm>
            <a:off x="7605254" y="0"/>
            <a:ext cx="4600940" cy="3810000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5B8E20-2F2B-4494-95D9-332EDC7CEB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2"/>
          <a:stretch/>
        </p:blipFill>
        <p:spPr>
          <a:xfrm>
            <a:off x="5622057" y="3424766"/>
            <a:ext cx="3708490" cy="34332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6DB7B1-7E9C-46CB-8134-0B4F449CD852}"/>
              </a:ext>
            </a:extLst>
          </p:cNvPr>
          <p:cNvSpPr txBox="1"/>
          <p:nvPr/>
        </p:nvSpPr>
        <p:spPr>
          <a:xfrm>
            <a:off x="9330547" y="4375149"/>
            <a:ext cx="193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Western Pine Beetle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BB5B0-DF07-445F-96A8-80736E5DCD84}"/>
              </a:ext>
            </a:extLst>
          </p:cNvPr>
          <p:cNvSpPr txBox="1"/>
          <p:nvPr/>
        </p:nvSpPr>
        <p:spPr>
          <a:xfrm>
            <a:off x="5739909" y="181961"/>
            <a:ext cx="2045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Bass Lake Recreation Area in Sierra Nevada, California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F5C338-BC1B-4A6C-B1E6-35FE10661AE3}"/>
              </a:ext>
            </a:extLst>
          </p:cNvPr>
          <p:cNvSpPr txBox="1"/>
          <p:nvPr/>
        </p:nvSpPr>
        <p:spPr>
          <a:xfrm>
            <a:off x="-14194" y="2233462"/>
            <a:ext cx="5115574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u="sng" dirty="0"/>
              <a:t>5 years of consecutive drought</a:t>
            </a:r>
          </a:p>
          <a:p>
            <a:r>
              <a:rPr lang="en-US" sz="1900" dirty="0"/>
              <a:t>2015: Hottest and driest year since the 1800’s</a:t>
            </a:r>
          </a:p>
          <a:p>
            <a:endParaRPr lang="en-US" sz="1900" dirty="0"/>
          </a:p>
          <a:p>
            <a:r>
              <a:rPr lang="en-US" sz="1900" dirty="0"/>
              <a:t>40 million trees killed across 7.7 million acres of Sierra Nevada, California in 2015.</a:t>
            </a:r>
          </a:p>
          <a:p>
            <a:endParaRPr lang="en-US" sz="1900" dirty="0"/>
          </a:p>
          <a:p>
            <a:r>
              <a:rPr lang="en-US" sz="1900" dirty="0"/>
              <a:t>62 million trees died in 2016 and 27 million died in 2017. </a:t>
            </a:r>
          </a:p>
          <a:p>
            <a:endParaRPr lang="en-US" sz="1900" dirty="0"/>
          </a:p>
          <a:p>
            <a:r>
              <a:rPr lang="en-US" sz="1900" dirty="0"/>
              <a:t>Overall </a:t>
            </a:r>
            <a:r>
              <a:rPr lang="en-US" sz="1900" b="1" dirty="0"/>
              <a:t>129 million trees </a:t>
            </a:r>
            <a:r>
              <a:rPr lang="en-US" sz="1900" dirty="0"/>
              <a:t>died.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96574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Microsoft Macintosh PowerPoint</Application>
  <PresentationFormat>Widescreen</PresentationFormat>
  <Paragraphs>77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Trebuchet MS</vt:lpstr>
      <vt:lpstr>Wingdings</vt:lpstr>
      <vt:lpstr>Wingdings 3</vt:lpstr>
      <vt:lpstr>Facet</vt:lpstr>
      <vt:lpstr>PowerPoint Presentation</vt:lpstr>
      <vt:lpstr>Overview</vt:lpstr>
      <vt:lpstr>U.S. Forests</vt:lpstr>
      <vt:lpstr>Importance of Forests</vt:lpstr>
      <vt:lpstr>PowerPoint Presentation</vt:lpstr>
      <vt:lpstr>Ecological Disturbances: Wildfire Resilience</vt:lpstr>
      <vt:lpstr>Case Study: Increased Wildfire Risk in the Southeastern United States</vt:lpstr>
      <vt:lpstr>Ecological Disturbances: Insect Outbreaks</vt:lpstr>
      <vt:lpstr>Case Study: Large-Scale Tree Mortality in the Sierra Nevada</vt:lpstr>
      <vt:lpstr>Ecological Disturbances: Fungal Pathogens</vt:lpstr>
      <vt:lpstr>Forest Health: Long Term Forest Change</vt:lpstr>
      <vt:lpstr>PowerPoint Presentation</vt:lpstr>
      <vt:lpstr>PowerPoint Presentation</vt:lpstr>
      <vt:lpstr>Conclusions: What can you do?</vt:lpstr>
      <vt:lpstr>Questions??</vt:lpstr>
      <vt:lpstr>References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Bailey McDaniels</dc:creator>
  <cp:lastModifiedBy>LW</cp:lastModifiedBy>
  <cp:revision>2</cp:revision>
  <dcterms:created xsi:type="dcterms:W3CDTF">2019-03-27T02:18:46Z</dcterms:created>
  <dcterms:modified xsi:type="dcterms:W3CDTF">2020-02-03T16:21:22Z</dcterms:modified>
</cp:coreProperties>
</file>