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5" r:id="rId1"/>
  </p:sldMasterIdLst>
  <p:notesMasterIdLst>
    <p:notesMasterId r:id="rId29"/>
  </p:notesMasterIdLst>
  <p:sldIdLst>
    <p:sldId id="256" r:id="rId2"/>
    <p:sldId id="262" r:id="rId3"/>
    <p:sldId id="263" r:id="rId4"/>
    <p:sldId id="264" r:id="rId5"/>
    <p:sldId id="261" r:id="rId6"/>
    <p:sldId id="257" r:id="rId7"/>
    <p:sldId id="266" r:id="rId8"/>
    <p:sldId id="270" r:id="rId9"/>
    <p:sldId id="284" r:id="rId10"/>
    <p:sldId id="258" r:id="rId11"/>
    <p:sldId id="267" r:id="rId12"/>
    <p:sldId id="272" r:id="rId13"/>
    <p:sldId id="275" r:id="rId14"/>
    <p:sldId id="278" r:id="rId15"/>
    <p:sldId id="259" r:id="rId16"/>
    <p:sldId id="268" r:id="rId17"/>
    <p:sldId id="273" r:id="rId18"/>
    <p:sldId id="279" r:id="rId19"/>
    <p:sldId id="280" r:id="rId20"/>
    <p:sldId id="281" r:id="rId21"/>
    <p:sldId id="269" r:id="rId22"/>
    <p:sldId id="274" r:id="rId23"/>
    <p:sldId id="282" r:id="rId24"/>
    <p:sldId id="276" r:id="rId25"/>
    <p:sldId id="283" r:id="rId26"/>
    <p:sldId id="285" r:id="rId27"/>
    <p:sldId id="271"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47"/>
    <p:restoredTop sz="88755"/>
  </p:normalViewPr>
  <p:slideViewPr>
    <p:cSldViewPr snapToGrid="0" snapToObjects="1">
      <p:cViewPr varScale="1">
        <p:scale>
          <a:sx n="103" d="100"/>
          <a:sy n="103" d="100"/>
        </p:scale>
        <p:origin x="168" y="432"/>
      </p:cViewPr>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30413F-174D-8644-8B18-D26BAECF7622}" type="datetimeFigureOut">
              <a:rPr lang="en-US" smtClean="0"/>
              <a:t>2/3/20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367059-DA35-2A4B-91B9-498A2B4FF93B}" type="slidenum">
              <a:rPr lang="en-US" smtClean="0"/>
              <a:t>‹#›</a:t>
            </a:fld>
            <a:endParaRPr lang="en-US"/>
          </a:p>
        </p:txBody>
      </p:sp>
    </p:spTree>
    <p:extLst>
      <p:ext uri="{BB962C8B-B14F-4D97-AF65-F5344CB8AC3E}">
        <p14:creationId xmlns:p14="http://schemas.microsoft.com/office/powerpoint/2010/main" val="3884608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we get into what the key points or messages of this topic are, there are some important facts that should be addressed when it comes to agriculture and rural communities: they emphasize the impact(s) that agriculture and climate change has on rural communities on a national scale.  </a:t>
            </a:r>
          </a:p>
        </p:txBody>
      </p:sp>
      <p:sp>
        <p:nvSpPr>
          <p:cNvPr id="4" name="Slide Number Placeholder 3"/>
          <p:cNvSpPr>
            <a:spLocks noGrp="1"/>
          </p:cNvSpPr>
          <p:nvPr>
            <p:ph type="sldNum" sz="quarter" idx="5"/>
          </p:nvPr>
        </p:nvSpPr>
        <p:spPr/>
        <p:txBody>
          <a:bodyPr/>
          <a:lstStyle/>
          <a:p>
            <a:fld id="{E4367059-DA35-2A4B-91B9-498A2B4FF93B}" type="slidenum">
              <a:rPr lang="en-US" smtClean="0"/>
              <a:t>2</a:t>
            </a:fld>
            <a:endParaRPr lang="en-US"/>
          </a:p>
        </p:txBody>
      </p:sp>
    </p:spTree>
    <p:extLst>
      <p:ext uri="{BB962C8B-B14F-4D97-AF65-F5344CB8AC3E}">
        <p14:creationId xmlns:p14="http://schemas.microsoft.com/office/powerpoint/2010/main" val="32848678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4367059-DA35-2A4B-91B9-498A2B4FF93B}" type="slidenum">
              <a:rPr lang="en-US" smtClean="0"/>
              <a:t>16</a:t>
            </a:fld>
            <a:endParaRPr lang="en-US"/>
          </a:p>
        </p:txBody>
      </p:sp>
    </p:spTree>
    <p:extLst>
      <p:ext uri="{BB962C8B-B14F-4D97-AF65-F5344CB8AC3E}">
        <p14:creationId xmlns:p14="http://schemas.microsoft.com/office/powerpoint/2010/main" val="5217734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4367059-DA35-2A4B-91B9-498A2B4FF93B}" type="slidenum">
              <a:rPr lang="en-US" smtClean="0"/>
              <a:t>19</a:t>
            </a:fld>
            <a:endParaRPr lang="en-US"/>
          </a:p>
        </p:txBody>
      </p:sp>
    </p:spTree>
    <p:extLst>
      <p:ext uri="{BB962C8B-B14F-4D97-AF65-F5344CB8AC3E}">
        <p14:creationId xmlns:p14="http://schemas.microsoft.com/office/powerpoint/2010/main" val="22003414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four specific ways climate change affects a rural community, </a:t>
            </a:r>
          </a:p>
        </p:txBody>
      </p:sp>
      <p:sp>
        <p:nvSpPr>
          <p:cNvPr id="4" name="Slide Number Placeholder 3"/>
          <p:cNvSpPr>
            <a:spLocks noGrp="1"/>
          </p:cNvSpPr>
          <p:nvPr>
            <p:ph type="sldNum" sz="quarter" idx="5"/>
          </p:nvPr>
        </p:nvSpPr>
        <p:spPr/>
        <p:txBody>
          <a:bodyPr/>
          <a:lstStyle/>
          <a:p>
            <a:fld id="{E4367059-DA35-2A4B-91B9-498A2B4FF93B}" type="slidenum">
              <a:rPr lang="en-US" smtClean="0"/>
              <a:t>5</a:t>
            </a:fld>
            <a:endParaRPr lang="en-US"/>
          </a:p>
        </p:txBody>
      </p:sp>
    </p:spTree>
    <p:extLst>
      <p:ext uri="{BB962C8B-B14F-4D97-AF65-F5344CB8AC3E}">
        <p14:creationId xmlns:p14="http://schemas.microsoft.com/office/powerpoint/2010/main" val="28936354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Revise sentence in key message, support with text from report</a:t>
            </a:r>
          </a:p>
        </p:txBody>
      </p:sp>
      <p:sp>
        <p:nvSpPr>
          <p:cNvPr id="4" name="Slide Number Placeholder 3"/>
          <p:cNvSpPr>
            <a:spLocks noGrp="1"/>
          </p:cNvSpPr>
          <p:nvPr>
            <p:ph type="sldNum" sz="quarter" idx="5"/>
          </p:nvPr>
        </p:nvSpPr>
        <p:spPr/>
        <p:txBody>
          <a:bodyPr/>
          <a:lstStyle/>
          <a:p>
            <a:fld id="{E4367059-DA35-2A4B-91B9-498A2B4FF93B}" type="slidenum">
              <a:rPr lang="en-US" smtClean="0"/>
              <a:t>6</a:t>
            </a:fld>
            <a:endParaRPr lang="en-US"/>
          </a:p>
        </p:txBody>
      </p:sp>
    </p:spTree>
    <p:extLst>
      <p:ext uri="{BB962C8B-B14F-4D97-AF65-F5344CB8AC3E}">
        <p14:creationId xmlns:p14="http://schemas.microsoft.com/office/powerpoint/2010/main" val="17603697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4367059-DA35-2A4B-91B9-498A2B4FF93B}" type="slidenum">
              <a:rPr lang="en-US" smtClean="0"/>
              <a:t>7</a:t>
            </a:fld>
            <a:endParaRPr lang="en-US"/>
          </a:p>
        </p:txBody>
      </p:sp>
    </p:spTree>
    <p:extLst>
      <p:ext uri="{BB962C8B-B14F-4D97-AF65-F5344CB8AC3E}">
        <p14:creationId xmlns:p14="http://schemas.microsoft.com/office/powerpoint/2010/main" val="267006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4367059-DA35-2A4B-91B9-498A2B4FF93B}" type="slidenum">
              <a:rPr lang="en-US" smtClean="0"/>
              <a:t>8</a:t>
            </a:fld>
            <a:endParaRPr lang="en-US"/>
          </a:p>
        </p:txBody>
      </p:sp>
    </p:spTree>
    <p:extLst>
      <p:ext uri="{BB962C8B-B14F-4D97-AF65-F5344CB8AC3E}">
        <p14:creationId xmlns:p14="http://schemas.microsoft.com/office/powerpoint/2010/main" val="24994886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4367059-DA35-2A4B-91B9-498A2B4FF93B}" type="slidenum">
              <a:rPr lang="en-US" smtClean="0"/>
              <a:t>10</a:t>
            </a:fld>
            <a:endParaRPr lang="en-US"/>
          </a:p>
        </p:txBody>
      </p:sp>
    </p:spTree>
    <p:extLst>
      <p:ext uri="{BB962C8B-B14F-4D97-AF65-F5344CB8AC3E}">
        <p14:creationId xmlns:p14="http://schemas.microsoft.com/office/powerpoint/2010/main" val="13594447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4367059-DA35-2A4B-91B9-498A2B4FF93B}" type="slidenum">
              <a:rPr lang="en-US" smtClean="0"/>
              <a:t>11</a:t>
            </a:fld>
            <a:endParaRPr lang="en-US"/>
          </a:p>
        </p:txBody>
      </p:sp>
    </p:spTree>
    <p:extLst>
      <p:ext uri="{BB962C8B-B14F-4D97-AF65-F5344CB8AC3E}">
        <p14:creationId xmlns:p14="http://schemas.microsoft.com/office/powerpoint/2010/main" val="34949651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4367059-DA35-2A4B-91B9-498A2B4FF93B}" type="slidenum">
              <a:rPr lang="en-US" smtClean="0"/>
              <a:t>12</a:t>
            </a:fld>
            <a:endParaRPr lang="en-US"/>
          </a:p>
        </p:txBody>
      </p:sp>
    </p:spTree>
    <p:extLst>
      <p:ext uri="{BB962C8B-B14F-4D97-AF65-F5344CB8AC3E}">
        <p14:creationId xmlns:p14="http://schemas.microsoft.com/office/powerpoint/2010/main" val="29453775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4367059-DA35-2A4B-91B9-498A2B4FF93B}" type="slidenum">
              <a:rPr lang="en-US" smtClean="0"/>
              <a:t>14</a:t>
            </a:fld>
            <a:endParaRPr lang="en-US"/>
          </a:p>
        </p:txBody>
      </p:sp>
    </p:spTree>
    <p:extLst>
      <p:ext uri="{BB962C8B-B14F-4D97-AF65-F5344CB8AC3E}">
        <p14:creationId xmlns:p14="http://schemas.microsoft.com/office/powerpoint/2010/main" val="6450651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C1427EC-6FD3-FB42-A713-50F765927478}" type="datetimeFigureOut">
              <a:rPr lang="en-US" smtClean="0"/>
              <a:t>2/3/20</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37D851E-3F82-4649-991C-575AC9CCB115}" type="slidenum">
              <a:rPr lang="en-US" smtClean="0"/>
              <a:t>‹#›</a:t>
            </a:fld>
            <a:endParaRPr lang="en-US"/>
          </a:p>
        </p:txBody>
      </p:sp>
    </p:spTree>
    <p:extLst>
      <p:ext uri="{BB962C8B-B14F-4D97-AF65-F5344CB8AC3E}">
        <p14:creationId xmlns:p14="http://schemas.microsoft.com/office/powerpoint/2010/main" val="209537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C1427EC-6FD3-FB42-A713-50F765927478}" type="datetimeFigureOut">
              <a:rPr lang="en-US" smtClean="0"/>
              <a:t>2/3/20</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37D851E-3F82-4649-991C-575AC9CCB115}" type="slidenum">
              <a:rPr lang="en-US" smtClean="0"/>
              <a:t>‹#›</a:t>
            </a:fld>
            <a:endParaRPr lang="en-US"/>
          </a:p>
        </p:txBody>
      </p:sp>
    </p:spTree>
    <p:extLst>
      <p:ext uri="{BB962C8B-B14F-4D97-AF65-F5344CB8AC3E}">
        <p14:creationId xmlns:p14="http://schemas.microsoft.com/office/powerpoint/2010/main" val="15005308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C1427EC-6FD3-FB42-A713-50F765927478}" type="datetimeFigureOut">
              <a:rPr lang="en-US" smtClean="0"/>
              <a:t>2/3/20</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37D851E-3F82-4649-991C-575AC9CCB115}"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0678225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1C1427EC-6FD3-FB42-A713-50F765927478}" type="datetimeFigureOut">
              <a:rPr lang="en-US" smtClean="0"/>
              <a:t>2/3/20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37D851E-3F82-4649-991C-575AC9CCB115}" type="slidenum">
              <a:rPr lang="en-US" smtClean="0"/>
              <a:t>‹#›</a:t>
            </a:fld>
            <a:endParaRPr lang="en-US"/>
          </a:p>
        </p:txBody>
      </p:sp>
    </p:spTree>
    <p:extLst>
      <p:ext uri="{BB962C8B-B14F-4D97-AF65-F5344CB8AC3E}">
        <p14:creationId xmlns:p14="http://schemas.microsoft.com/office/powerpoint/2010/main" val="3109418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1C1427EC-6FD3-FB42-A713-50F765927478}" type="datetimeFigureOut">
              <a:rPr lang="en-US" smtClean="0"/>
              <a:t>2/3/20</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37D851E-3F82-4649-991C-575AC9CCB115}"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0896203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1C1427EC-6FD3-FB42-A713-50F765927478}" type="datetimeFigureOut">
              <a:rPr lang="en-US" smtClean="0"/>
              <a:t>2/3/20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37D851E-3F82-4649-991C-575AC9CCB115}" type="slidenum">
              <a:rPr lang="en-US" smtClean="0"/>
              <a:t>‹#›</a:t>
            </a:fld>
            <a:endParaRPr lang="en-US"/>
          </a:p>
        </p:txBody>
      </p:sp>
    </p:spTree>
    <p:extLst>
      <p:ext uri="{BB962C8B-B14F-4D97-AF65-F5344CB8AC3E}">
        <p14:creationId xmlns:p14="http://schemas.microsoft.com/office/powerpoint/2010/main" val="41691622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C1427EC-6FD3-FB42-A713-50F765927478}" type="datetimeFigureOut">
              <a:rPr lang="en-US" smtClean="0"/>
              <a:t>2/3/20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37D851E-3F82-4649-991C-575AC9CCB115}" type="slidenum">
              <a:rPr lang="en-US" smtClean="0"/>
              <a:t>‹#›</a:t>
            </a:fld>
            <a:endParaRPr lang="en-US"/>
          </a:p>
        </p:txBody>
      </p:sp>
    </p:spTree>
    <p:extLst>
      <p:ext uri="{BB962C8B-B14F-4D97-AF65-F5344CB8AC3E}">
        <p14:creationId xmlns:p14="http://schemas.microsoft.com/office/powerpoint/2010/main" val="38644584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C1427EC-6FD3-FB42-A713-50F765927478}" type="datetimeFigureOut">
              <a:rPr lang="en-US" smtClean="0"/>
              <a:t>2/3/20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37D851E-3F82-4649-991C-575AC9CCB115}" type="slidenum">
              <a:rPr lang="en-US" smtClean="0"/>
              <a:t>‹#›</a:t>
            </a:fld>
            <a:endParaRPr lang="en-US"/>
          </a:p>
        </p:txBody>
      </p:sp>
    </p:spTree>
    <p:extLst>
      <p:ext uri="{BB962C8B-B14F-4D97-AF65-F5344CB8AC3E}">
        <p14:creationId xmlns:p14="http://schemas.microsoft.com/office/powerpoint/2010/main" val="2744838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C1427EC-6FD3-FB42-A713-50F765927478}" type="datetimeFigureOut">
              <a:rPr lang="en-US" smtClean="0"/>
              <a:t>2/3/20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37D851E-3F82-4649-991C-575AC9CCB115}" type="slidenum">
              <a:rPr lang="en-US" smtClean="0"/>
              <a:t>‹#›</a:t>
            </a:fld>
            <a:endParaRPr lang="en-US"/>
          </a:p>
        </p:txBody>
      </p:sp>
    </p:spTree>
    <p:extLst>
      <p:ext uri="{BB962C8B-B14F-4D97-AF65-F5344CB8AC3E}">
        <p14:creationId xmlns:p14="http://schemas.microsoft.com/office/powerpoint/2010/main" val="802734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C1427EC-6FD3-FB42-A713-50F765927478}" type="datetimeFigureOut">
              <a:rPr lang="en-US" smtClean="0"/>
              <a:t>2/3/20</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37D851E-3F82-4649-991C-575AC9CCB115}" type="slidenum">
              <a:rPr lang="en-US" smtClean="0"/>
              <a:t>‹#›</a:t>
            </a:fld>
            <a:endParaRPr lang="en-US"/>
          </a:p>
        </p:txBody>
      </p:sp>
    </p:spTree>
    <p:extLst>
      <p:ext uri="{BB962C8B-B14F-4D97-AF65-F5344CB8AC3E}">
        <p14:creationId xmlns:p14="http://schemas.microsoft.com/office/powerpoint/2010/main" val="5220747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C1427EC-6FD3-FB42-A713-50F765927478}" type="datetimeFigureOut">
              <a:rPr lang="en-US" smtClean="0"/>
              <a:t>2/3/20</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37D851E-3F82-4649-991C-575AC9CCB115}" type="slidenum">
              <a:rPr lang="en-US" smtClean="0"/>
              <a:t>‹#›</a:t>
            </a:fld>
            <a:endParaRPr lang="en-US"/>
          </a:p>
        </p:txBody>
      </p:sp>
    </p:spTree>
    <p:extLst>
      <p:ext uri="{BB962C8B-B14F-4D97-AF65-F5344CB8AC3E}">
        <p14:creationId xmlns:p14="http://schemas.microsoft.com/office/powerpoint/2010/main" val="1636459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C1427EC-6FD3-FB42-A713-50F765927478}" type="datetimeFigureOut">
              <a:rPr lang="en-US" smtClean="0"/>
              <a:t>2/3/20</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37D851E-3F82-4649-991C-575AC9CCB115}" type="slidenum">
              <a:rPr lang="en-US" smtClean="0"/>
              <a:t>‹#›</a:t>
            </a:fld>
            <a:endParaRPr lang="en-US"/>
          </a:p>
        </p:txBody>
      </p:sp>
    </p:spTree>
    <p:extLst>
      <p:ext uri="{BB962C8B-B14F-4D97-AF65-F5344CB8AC3E}">
        <p14:creationId xmlns:p14="http://schemas.microsoft.com/office/powerpoint/2010/main" val="1672930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C1427EC-6FD3-FB42-A713-50F765927478}" type="datetimeFigureOut">
              <a:rPr lang="en-US" smtClean="0"/>
              <a:t>2/3/20</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37D851E-3F82-4649-991C-575AC9CCB115}" type="slidenum">
              <a:rPr lang="en-US" smtClean="0"/>
              <a:t>‹#›</a:t>
            </a:fld>
            <a:endParaRPr lang="en-US"/>
          </a:p>
        </p:txBody>
      </p:sp>
    </p:spTree>
    <p:extLst>
      <p:ext uri="{BB962C8B-B14F-4D97-AF65-F5344CB8AC3E}">
        <p14:creationId xmlns:p14="http://schemas.microsoft.com/office/powerpoint/2010/main" val="878114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1427EC-6FD3-FB42-A713-50F765927478}" type="datetimeFigureOut">
              <a:rPr lang="en-US" smtClean="0"/>
              <a:t>2/3/20</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37D851E-3F82-4649-991C-575AC9CCB115}" type="slidenum">
              <a:rPr lang="en-US" smtClean="0"/>
              <a:t>‹#›</a:t>
            </a:fld>
            <a:endParaRPr lang="en-US"/>
          </a:p>
        </p:txBody>
      </p:sp>
    </p:spTree>
    <p:extLst>
      <p:ext uri="{BB962C8B-B14F-4D97-AF65-F5344CB8AC3E}">
        <p14:creationId xmlns:p14="http://schemas.microsoft.com/office/powerpoint/2010/main" val="439781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C1427EC-6FD3-FB42-A713-50F765927478}" type="datetimeFigureOut">
              <a:rPr lang="en-US" smtClean="0"/>
              <a:t>2/3/20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37D851E-3F82-4649-991C-575AC9CCB115}" type="slidenum">
              <a:rPr lang="en-US" smtClean="0"/>
              <a:t>‹#›</a:t>
            </a:fld>
            <a:endParaRPr lang="en-US"/>
          </a:p>
        </p:txBody>
      </p:sp>
    </p:spTree>
    <p:extLst>
      <p:ext uri="{BB962C8B-B14F-4D97-AF65-F5344CB8AC3E}">
        <p14:creationId xmlns:p14="http://schemas.microsoft.com/office/powerpoint/2010/main" val="26080622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C1427EC-6FD3-FB42-A713-50F765927478}" type="datetimeFigureOut">
              <a:rPr lang="en-US" smtClean="0"/>
              <a:t>2/3/20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37D851E-3F82-4649-991C-575AC9CCB115}" type="slidenum">
              <a:rPr lang="en-US" smtClean="0"/>
              <a:t>‹#›</a:t>
            </a:fld>
            <a:endParaRPr lang="en-US"/>
          </a:p>
        </p:txBody>
      </p:sp>
    </p:spTree>
    <p:extLst>
      <p:ext uri="{BB962C8B-B14F-4D97-AF65-F5344CB8AC3E}">
        <p14:creationId xmlns:p14="http://schemas.microsoft.com/office/powerpoint/2010/main" val="39990183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1C1427EC-6FD3-FB42-A713-50F765927478}" type="datetimeFigureOut">
              <a:rPr lang="en-US" smtClean="0"/>
              <a:t>2/3/20</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37D851E-3F82-4649-991C-575AC9CCB115}" type="slidenum">
              <a:rPr lang="en-US" smtClean="0"/>
              <a:t>‹#›</a:t>
            </a:fld>
            <a:endParaRPr lang="en-US"/>
          </a:p>
        </p:txBody>
      </p:sp>
    </p:spTree>
    <p:extLst>
      <p:ext uri="{BB962C8B-B14F-4D97-AF65-F5344CB8AC3E}">
        <p14:creationId xmlns:p14="http://schemas.microsoft.com/office/powerpoint/2010/main" val="2846441991"/>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 id="2147483720" r:id="rId15"/>
    <p:sldLayoutId id="2147483721"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692209D-B607-46C3-8560-07AF722916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4874638-CF15-4908-BC4B-4908744D0B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4639734" cy="6858000"/>
          </a:xfrm>
          <a:prstGeom prst="rect">
            <a:avLst/>
          </a:prstGeom>
          <a:solidFill>
            <a:schemeClr val="tx2">
              <a:lumMod val="50000"/>
              <a:alpha val="9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6BBD90CE-E6AD-474F-A3F3-A7915F70914A}"/>
              </a:ext>
            </a:extLst>
          </p:cNvPr>
          <p:cNvSpPr>
            <a:spLocks noGrp="1"/>
          </p:cNvSpPr>
          <p:nvPr>
            <p:ph type="ctrTitle"/>
          </p:nvPr>
        </p:nvSpPr>
        <p:spPr>
          <a:xfrm>
            <a:off x="540279" y="967417"/>
            <a:ext cx="3778870" cy="3943250"/>
          </a:xfrm>
        </p:spPr>
        <p:txBody>
          <a:bodyPr>
            <a:normAutofit/>
          </a:bodyPr>
          <a:lstStyle/>
          <a:p>
            <a:r>
              <a:rPr lang="en-US" sz="4000" dirty="0">
                <a:solidFill>
                  <a:srgbClr val="FEFFFF"/>
                </a:solidFill>
              </a:rPr>
              <a:t>Agriculture and Rural Communities</a:t>
            </a:r>
          </a:p>
        </p:txBody>
      </p:sp>
      <p:sp>
        <p:nvSpPr>
          <p:cNvPr id="14" name="Freeform 5">
            <a:extLst>
              <a:ext uri="{FF2B5EF4-FFF2-40B4-BE49-F238E27FC236}">
                <a16:creationId xmlns:a16="http://schemas.microsoft.com/office/drawing/2014/main" id="{5F1B8348-CD6E-4561-A704-C232D9A267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5033007"/>
            <a:ext cx="5404022" cy="857047"/>
          </a:xfrm>
          <a:custGeom>
            <a:avLst/>
            <a:gdLst>
              <a:gd name="T0" fmla="*/ 1114 w 1117"/>
              <a:gd name="T1" fmla="*/ 77 h 163"/>
              <a:gd name="T2" fmla="*/ 1040 w 1117"/>
              <a:gd name="T3" fmla="*/ 3 h 163"/>
              <a:gd name="T4" fmla="*/ 1039 w 1117"/>
              <a:gd name="T5" fmla="*/ 2 h 163"/>
              <a:gd name="T6" fmla="*/ 1034 w 1117"/>
              <a:gd name="T7" fmla="*/ 0 h 163"/>
              <a:gd name="T8" fmla="*/ 578 w 1117"/>
              <a:gd name="T9" fmla="*/ 0 h 163"/>
              <a:gd name="T10" fmla="*/ 562 w 1117"/>
              <a:gd name="T11" fmla="*/ 0 h 163"/>
              <a:gd name="T12" fmla="*/ 440 w 1117"/>
              <a:gd name="T13" fmla="*/ 0 h 163"/>
              <a:gd name="T14" fmla="*/ 106 w 1117"/>
              <a:gd name="T15" fmla="*/ 0 h 163"/>
              <a:gd name="T16" fmla="*/ 0 w 1117"/>
              <a:gd name="T17" fmla="*/ 0 h 163"/>
              <a:gd name="T18" fmla="*/ 0 w 1117"/>
              <a:gd name="T19" fmla="*/ 163 h 163"/>
              <a:gd name="T20" fmla="*/ 106 w 1117"/>
              <a:gd name="T21" fmla="*/ 163 h 163"/>
              <a:gd name="T22" fmla="*/ 440 w 1117"/>
              <a:gd name="T23" fmla="*/ 163 h 163"/>
              <a:gd name="T24" fmla="*/ 562 w 1117"/>
              <a:gd name="T25" fmla="*/ 163 h 163"/>
              <a:gd name="T26" fmla="*/ 578 w 1117"/>
              <a:gd name="T27" fmla="*/ 163 h 163"/>
              <a:gd name="T28" fmla="*/ 1034 w 1117"/>
              <a:gd name="T29" fmla="*/ 163 h 163"/>
              <a:gd name="T30" fmla="*/ 1039 w 1117"/>
              <a:gd name="T31" fmla="*/ 161 h 163"/>
              <a:gd name="T32" fmla="*/ 1040 w 1117"/>
              <a:gd name="T33" fmla="*/ 160 h 163"/>
              <a:gd name="T34" fmla="*/ 1114 w 1117"/>
              <a:gd name="T35" fmla="*/ 86 h 163"/>
              <a:gd name="T36" fmla="*/ 1114 w 1117"/>
              <a:gd name="T37" fmla="*/ 7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17" h="163">
                <a:moveTo>
                  <a:pt x="1114" y="77"/>
                </a:moveTo>
                <a:cubicBezTo>
                  <a:pt x="1040" y="3"/>
                  <a:pt x="1040" y="3"/>
                  <a:pt x="1040" y="3"/>
                </a:cubicBezTo>
                <a:cubicBezTo>
                  <a:pt x="1040" y="2"/>
                  <a:pt x="1039" y="2"/>
                  <a:pt x="1039" y="2"/>
                </a:cubicBezTo>
                <a:cubicBezTo>
                  <a:pt x="1038" y="1"/>
                  <a:pt x="1036" y="0"/>
                  <a:pt x="1034" y="0"/>
                </a:cubicBezTo>
                <a:cubicBezTo>
                  <a:pt x="578" y="0"/>
                  <a:pt x="578" y="0"/>
                  <a:pt x="578" y="0"/>
                </a:cubicBezTo>
                <a:cubicBezTo>
                  <a:pt x="562" y="0"/>
                  <a:pt x="562" y="0"/>
                  <a:pt x="562" y="0"/>
                </a:cubicBezTo>
                <a:cubicBezTo>
                  <a:pt x="440" y="0"/>
                  <a:pt x="440" y="0"/>
                  <a:pt x="440" y="0"/>
                </a:cubicBezTo>
                <a:cubicBezTo>
                  <a:pt x="106" y="0"/>
                  <a:pt x="106" y="0"/>
                  <a:pt x="106" y="0"/>
                </a:cubicBezTo>
                <a:cubicBezTo>
                  <a:pt x="0" y="0"/>
                  <a:pt x="0" y="0"/>
                  <a:pt x="0" y="0"/>
                </a:cubicBezTo>
                <a:cubicBezTo>
                  <a:pt x="0" y="163"/>
                  <a:pt x="0" y="163"/>
                  <a:pt x="0" y="163"/>
                </a:cubicBezTo>
                <a:cubicBezTo>
                  <a:pt x="106" y="163"/>
                  <a:pt x="106" y="163"/>
                  <a:pt x="106" y="163"/>
                </a:cubicBezTo>
                <a:cubicBezTo>
                  <a:pt x="440" y="163"/>
                  <a:pt x="440" y="163"/>
                  <a:pt x="440" y="163"/>
                </a:cubicBezTo>
                <a:cubicBezTo>
                  <a:pt x="562" y="163"/>
                  <a:pt x="562" y="163"/>
                  <a:pt x="562" y="163"/>
                </a:cubicBezTo>
                <a:cubicBezTo>
                  <a:pt x="578" y="163"/>
                  <a:pt x="578" y="163"/>
                  <a:pt x="578" y="163"/>
                </a:cubicBezTo>
                <a:cubicBezTo>
                  <a:pt x="1034" y="163"/>
                  <a:pt x="1034" y="163"/>
                  <a:pt x="1034" y="163"/>
                </a:cubicBezTo>
                <a:cubicBezTo>
                  <a:pt x="1036" y="163"/>
                  <a:pt x="1038" y="162"/>
                  <a:pt x="1039" y="161"/>
                </a:cubicBezTo>
                <a:cubicBezTo>
                  <a:pt x="1039" y="160"/>
                  <a:pt x="1040" y="160"/>
                  <a:pt x="1040" y="160"/>
                </a:cubicBezTo>
                <a:cubicBezTo>
                  <a:pt x="1114" y="86"/>
                  <a:pt x="1114" y="86"/>
                  <a:pt x="1114" y="86"/>
                </a:cubicBezTo>
                <a:cubicBezTo>
                  <a:pt x="1117" y="83"/>
                  <a:pt x="1117" y="79"/>
                  <a:pt x="1114" y="7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pic>
        <p:nvPicPr>
          <p:cNvPr id="7" name="Graphic 6" descr="Plant">
            <a:extLst>
              <a:ext uri="{FF2B5EF4-FFF2-40B4-BE49-F238E27FC236}">
                <a16:creationId xmlns:a16="http://schemas.microsoft.com/office/drawing/2014/main" id="{0D65FF28-FA4D-437D-9C16-BA7F72B440F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944301" y="967417"/>
            <a:ext cx="4930468" cy="4930468"/>
          </a:xfrm>
          <a:prstGeom prst="rect">
            <a:avLst/>
          </a:prstGeom>
        </p:spPr>
      </p:pic>
    </p:spTree>
    <p:extLst>
      <p:ext uri="{BB962C8B-B14F-4D97-AF65-F5344CB8AC3E}">
        <p14:creationId xmlns:p14="http://schemas.microsoft.com/office/powerpoint/2010/main" val="1053928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6BFC5-4B15-9A46-9556-A62CA177E7F9}"/>
              </a:ext>
            </a:extLst>
          </p:cNvPr>
          <p:cNvSpPr>
            <a:spLocks noGrp="1"/>
          </p:cNvSpPr>
          <p:nvPr>
            <p:ph type="title"/>
          </p:nvPr>
        </p:nvSpPr>
        <p:spPr/>
        <p:txBody>
          <a:bodyPr/>
          <a:lstStyle/>
          <a:p>
            <a:r>
              <a:rPr lang="en-US" dirty="0"/>
              <a:t>Degradation of Soil and Water Resources</a:t>
            </a:r>
          </a:p>
        </p:txBody>
      </p:sp>
      <p:sp>
        <p:nvSpPr>
          <p:cNvPr id="3" name="Content Placeholder 2">
            <a:extLst>
              <a:ext uri="{FF2B5EF4-FFF2-40B4-BE49-F238E27FC236}">
                <a16:creationId xmlns:a16="http://schemas.microsoft.com/office/drawing/2014/main" id="{9BFF25EF-A9B8-9949-B625-6D76FB8FBEAB}"/>
              </a:ext>
            </a:extLst>
          </p:cNvPr>
          <p:cNvSpPr>
            <a:spLocks noGrp="1"/>
          </p:cNvSpPr>
          <p:nvPr>
            <p:ph idx="1"/>
          </p:nvPr>
        </p:nvSpPr>
        <p:spPr>
          <a:xfrm>
            <a:off x="2589212" y="1905000"/>
            <a:ext cx="8915400" cy="4953000"/>
          </a:xfrm>
        </p:spPr>
        <p:txBody>
          <a:bodyPr/>
          <a:lstStyle/>
          <a:p>
            <a:pPr marL="0" indent="0">
              <a:buNone/>
            </a:pPr>
            <a:r>
              <a:rPr lang="en-US" sz="2400" dirty="0"/>
              <a:t>Degradation will expand as extreme precipitation events increase.</a:t>
            </a:r>
          </a:p>
          <a:p>
            <a:pPr marL="0" indent="0">
              <a:buNone/>
            </a:pPr>
            <a:r>
              <a:rPr lang="en-US" sz="2400" dirty="0"/>
              <a:t>Soil erosion by water is one of the major environmental threats to sustainable crop production</a:t>
            </a:r>
          </a:p>
          <a:p>
            <a:pPr lvl="1"/>
            <a:r>
              <a:rPr lang="en-US" sz="2000" dirty="0"/>
              <a:t>Can also affect drainage networks, water quality, and recreation</a:t>
            </a:r>
          </a:p>
          <a:p>
            <a:pPr lvl="1"/>
            <a:r>
              <a:rPr lang="en-US" sz="2000" dirty="0"/>
              <a:t>Climate change is predicted to increase extreme precipitation events, increasing soil erosion</a:t>
            </a:r>
          </a:p>
          <a:p>
            <a:pPr lvl="1"/>
            <a:r>
              <a:rPr lang="en-US" sz="2000" dirty="0"/>
              <a:t>Increasing soil erosion rates reduces agricultural productivity and accelerates climate change effects through the loss of stocks of carbon and nutrients in the soil. </a:t>
            </a:r>
          </a:p>
          <a:p>
            <a:pPr marL="0" indent="0">
              <a:buNone/>
            </a:pPr>
            <a:endParaRPr lang="en-US" dirty="0"/>
          </a:p>
        </p:txBody>
      </p:sp>
    </p:spTree>
    <p:extLst>
      <p:ext uri="{BB962C8B-B14F-4D97-AF65-F5344CB8AC3E}">
        <p14:creationId xmlns:p14="http://schemas.microsoft.com/office/powerpoint/2010/main" val="27411861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25" name="Rectangle 18">
            <a:extLst>
              <a:ext uri="{FF2B5EF4-FFF2-40B4-BE49-F238E27FC236}">
                <a16:creationId xmlns:a16="http://schemas.microsoft.com/office/drawing/2014/main" id="{1EDD21E1-BAF0-4314-AB31-82ECB8AC9E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729F77B-A3A8-7443-B49F-2956381B337E}"/>
              </a:ext>
            </a:extLst>
          </p:cNvPr>
          <p:cNvSpPr>
            <a:spLocks noGrp="1"/>
          </p:cNvSpPr>
          <p:nvPr>
            <p:ph type="title"/>
          </p:nvPr>
        </p:nvSpPr>
        <p:spPr>
          <a:xfrm>
            <a:off x="649224" y="645106"/>
            <a:ext cx="5122652" cy="1259894"/>
          </a:xfrm>
        </p:spPr>
        <p:txBody>
          <a:bodyPr>
            <a:normAutofit/>
          </a:bodyPr>
          <a:lstStyle/>
          <a:p>
            <a:r>
              <a:rPr lang="en-US"/>
              <a:t>Degradation of Soil and Water Resources</a:t>
            </a:r>
          </a:p>
        </p:txBody>
      </p:sp>
      <p:sp>
        <p:nvSpPr>
          <p:cNvPr id="26" name="Rectangle 20">
            <a:extLst>
              <a:ext uri="{FF2B5EF4-FFF2-40B4-BE49-F238E27FC236}">
                <a16:creationId xmlns:a16="http://schemas.microsoft.com/office/drawing/2014/main" id="{FDC8619C-F25D-468E-95FA-2A2151D7DD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1DAE9D17-B338-4F48-BABC-79F7269C2161}"/>
              </a:ext>
            </a:extLst>
          </p:cNvPr>
          <p:cNvSpPr>
            <a:spLocks noGrp="1"/>
          </p:cNvSpPr>
          <p:nvPr>
            <p:ph idx="1"/>
          </p:nvPr>
        </p:nvSpPr>
        <p:spPr>
          <a:xfrm>
            <a:off x="649225" y="2133600"/>
            <a:ext cx="5122652" cy="3759253"/>
          </a:xfrm>
        </p:spPr>
        <p:txBody>
          <a:bodyPr>
            <a:normAutofit/>
          </a:bodyPr>
          <a:lstStyle/>
          <a:p>
            <a:pPr>
              <a:lnSpc>
                <a:spcPct val="90000"/>
              </a:lnSpc>
            </a:pPr>
            <a:r>
              <a:rPr lang="en-US" dirty="0"/>
              <a:t>Figure 10.4, The percent of land area in U.S. experiencing extreme one-day precipitation events between 1910 and 2017. These extreme events pose erosion and water quality risks that have increased in recent decades. The bars represent individual years, and the orange line is a nine-year weighted average. Source: adapted from EPA 2016.171 </a:t>
            </a:r>
          </a:p>
          <a:p>
            <a:pPr>
              <a:lnSpc>
                <a:spcPct val="90000"/>
              </a:lnSpc>
            </a:pPr>
            <a:r>
              <a:rPr lang="en-US" dirty="0"/>
              <a:t>Since 1980’s extreme single day precipitation events has increased in the U.S. and is expected to continue to increase the rest of the century. </a:t>
            </a:r>
          </a:p>
          <a:p>
            <a:pPr marL="0" indent="0">
              <a:lnSpc>
                <a:spcPct val="90000"/>
              </a:lnSpc>
              <a:buNone/>
            </a:pPr>
            <a:endParaRPr lang="en-US" dirty="0"/>
          </a:p>
        </p:txBody>
      </p:sp>
      <p:pic>
        <p:nvPicPr>
          <p:cNvPr id="5" name="Picture 4">
            <a:extLst>
              <a:ext uri="{FF2B5EF4-FFF2-40B4-BE49-F238E27FC236}">
                <a16:creationId xmlns:a16="http://schemas.microsoft.com/office/drawing/2014/main" id="{3DD67905-BE97-C34C-95E9-947EBDE71EDE}"/>
              </a:ext>
            </a:extLst>
          </p:cNvPr>
          <p:cNvPicPr>
            <a:picLocks noChangeAspect="1"/>
          </p:cNvPicPr>
          <p:nvPr/>
        </p:nvPicPr>
        <p:blipFill rotWithShape="1">
          <a:blip r:embed="rId3"/>
          <a:srcRect l="28492" t="17992" r="16236" b="25024"/>
          <a:stretch/>
        </p:blipFill>
        <p:spPr>
          <a:xfrm>
            <a:off x="5771876" y="1904999"/>
            <a:ext cx="6286774" cy="3645843"/>
          </a:xfrm>
          <a:prstGeom prst="rect">
            <a:avLst/>
          </a:prstGeom>
        </p:spPr>
      </p:pic>
      <p:sp>
        <p:nvSpPr>
          <p:cNvPr id="27" name="Freeform 12">
            <a:extLst>
              <a:ext uri="{FF2B5EF4-FFF2-40B4-BE49-F238E27FC236}">
                <a16:creationId xmlns:a16="http://schemas.microsoft.com/office/drawing/2014/main" id="{7D9439D6-DEAD-4CEB-A61B-BE3D64D1B5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061223"/>
            <a:ext cx="1038036" cy="506277"/>
          </a:xfrm>
          <a:custGeom>
            <a:avLst/>
            <a:gdLst>
              <a:gd name="connsiteX0" fmla="*/ 0 w 1038036"/>
              <a:gd name="connsiteY0" fmla="*/ 0 h 506277"/>
              <a:gd name="connsiteX1" fmla="*/ 182880 w 1038036"/>
              <a:gd name="connsiteY1" fmla="*/ 0 h 506277"/>
              <a:gd name="connsiteX2" fmla="*/ 291705 w 1038036"/>
              <a:gd name="connsiteY2" fmla="*/ 0 h 506277"/>
              <a:gd name="connsiteX3" fmla="*/ 291705 w 1038036"/>
              <a:gd name="connsiteY3" fmla="*/ 151 h 506277"/>
              <a:gd name="connsiteX4" fmla="*/ 692049 w 1038036"/>
              <a:gd name="connsiteY4" fmla="*/ 705 h 506277"/>
              <a:gd name="connsiteX5" fmla="*/ 782744 w 1038036"/>
              <a:gd name="connsiteY5" fmla="*/ 705 h 506277"/>
              <a:gd name="connsiteX6" fmla="*/ 797001 w 1038036"/>
              <a:gd name="connsiteY6" fmla="*/ 5473 h 506277"/>
              <a:gd name="connsiteX7" fmla="*/ 801982 w 1038036"/>
              <a:gd name="connsiteY7" fmla="*/ 10242 h 506277"/>
              <a:gd name="connsiteX8" fmla="*/ 1030951 w 1038036"/>
              <a:gd name="connsiteY8" fmla="*/ 239185 h 506277"/>
              <a:gd name="connsiteX9" fmla="*/ 1030951 w 1038036"/>
              <a:gd name="connsiteY9" fmla="*/ 267797 h 506277"/>
              <a:gd name="connsiteX10" fmla="*/ 801982 w 1038036"/>
              <a:gd name="connsiteY10" fmla="*/ 496740 h 506277"/>
              <a:gd name="connsiteX11" fmla="*/ 797001 w 1038036"/>
              <a:gd name="connsiteY11" fmla="*/ 501508 h 506277"/>
              <a:gd name="connsiteX12" fmla="*/ 782744 w 1038036"/>
              <a:gd name="connsiteY12" fmla="*/ 506277 h 506277"/>
              <a:gd name="connsiteX13" fmla="*/ 692049 w 1038036"/>
              <a:gd name="connsiteY13" fmla="*/ 506277 h 506277"/>
              <a:gd name="connsiteX14" fmla="*/ 291705 w 1038036"/>
              <a:gd name="connsiteY14" fmla="*/ 505140 h 506277"/>
              <a:gd name="connsiteX15" fmla="*/ 291705 w 1038036"/>
              <a:gd name="connsiteY15" fmla="*/ 506277 h 506277"/>
              <a:gd name="connsiteX16" fmla="*/ 0 w 1038036"/>
              <a:gd name="connsiteY16" fmla="*/ 506277 h 50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38036" h="506277">
                <a:moveTo>
                  <a:pt x="0" y="0"/>
                </a:moveTo>
                <a:lnTo>
                  <a:pt x="182880" y="0"/>
                </a:lnTo>
                <a:lnTo>
                  <a:pt x="291705" y="0"/>
                </a:lnTo>
                <a:lnTo>
                  <a:pt x="291705" y="151"/>
                </a:lnTo>
                <a:lnTo>
                  <a:pt x="692049" y="705"/>
                </a:lnTo>
                <a:lnTo>
                  <a:pt x="782744" y="705"/>
                </a:lnTo>
                <a:cubicBezTo>
                  <a:pt x="787553" y="705"/>
                  <a:pt x="792363" y="5473"/>
                  <a:pt x="797001" y="5473"/>
                </a:cubicBezTo>
                <a:cubicBezTo>
                  <a:pt x="797001" y="10242"/>
                  <a:pt x="801982" y="10242"/>
                  <a:pt x="801982" y="10242"/>
                </a:cubicBezTo>
                <a:lnTo>
                  <a:pt x="1030951" y="239185"/>
                </a:lnTo>
                <a:cubicBezTo>
                  <a:pt x="1040398" y="248722"/>
                  <a:pt x="1040398" y="258259"/>
                  <a:pt x="1030951" y="267797"/>
                </a:cubicBezTo>
                <a:lnTo>
                  <a:pt x="801982" y="496740"/>
                </a:lnTo>
                <a:cubicBezTo>
                  <a:pt x="800436" y="498363"/>
                  <a:pt x="798547" y="499885"/>
                  <a:pt x="797001" y="501508"/>
                </a:cubicBezTo>
                <a:cubicBezTo>
                  <a:pt x="792363" y="506277"/>
                  <a:pt x="787553" y="506277"/>
                  <a:pt x="782744" y="506277"/>
                </a:cubicBezTo>
                <a:lnTo>
                  <a:pt x="692049" y="506277"/>
                </a:lnTo>
                <a:lnTo>
                  <a:pt x="291705" y="505140"/>
                </a:lnTo>
                <a:lnTo>
                  <a:pt x="291705" y="506277"/>
                </a:lnTo>
                <a:lnTo>
                  <a:pt x="0" y="50627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73795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D8CA8-B423-244F-BE4F-8C78C9DC68DD}"/>
              </a:ext>
            </a:extLst>
          </p:cNvPr>
          <p:cNvSpPr>
            <a:spLocks noGrp="1"/>
          </p:cNvSpPr>
          <p:nvPr>
            <p:ph type="title"/>
          </p:nvPr>
        </p:nvSpPr>
        <p:spPr/>
        <p:txBody>
          <a:bodyPr/>
          <a:lstStyle/>
          <a:p>
            <a:r>
              <a:rPr lang="en-US" dirty="0"/>
              <a:t>Degradation of Soil and Water Resources</a:t>
            </a:r>
          </a:p>
        </p:txBody>
      </p:sp>
      <p:sp>
        <p:nvSpPr>
          <p:cNvPr id="3" name="Content Placeholder 2">
            <a:extLst>
              <a:ext uri="{FF2B5EF4-FFF2-40B4-BE49-F238E27FC236}">
                <a16:creationId xmlns:a16="http://schemas.microsoft.com/office/drawing/2014/main" id="{B365D04D-3C24-944D-819F-A9C808DDE766}"/>
              </a:ext>
            </a:extLst>
          </p:cNvPr>
          <p:cNvSpPr>
            <a:spLocks noGrp="1"/>
          </p:cNvSpPr>
          <p:nvPr>
            <p:ph idx="1"/>
          </p:nvPr>
        </p:nvSpPr>
        <p:spPr>
          <a:xfrm>
            <a:off x="2589212" y="1905000"/>
            <a:ext cx="8915400" cy="4953000"/>
          </a:xfrm>
        </p:spPr>
        <p:txBody>
          <a:bodyPr>
            <a:normAutofit/>
          </a:bodyPr>
          <a:lstStyle/>
          <a:p>
            <a:pPr marL="0" indent="0">
              <a:buNone/>
            </a:pPr>
            <a:r>
              <a:rPr lang="en-US" sz="2400" dirty="0"/>
              <a:t>Increase in extreme single day precipitation elevates the risk of;</a:t>
            </a:r>
          </a:p>
          <a:p>
            <a:pPr lvl="1"/>
            <a:r>
              <a:rPr lang="en-US" sz="2000" dirty="0"/>
              <a:t>Surface runoff</a:t>
            </a:r>
          </a:p>
          <a:p>
            <a:pPr lvl="1"/>
            <a:r>
              <a:rPr lang="en-US" sz="2000" dirty="0"/>
              <a:t>Soil erosion</a:t>
            </a:r>
          </a:p>
          <a:p>
            <a:pPr lvl="1"/>
            <a:r>
              <a:rPr lang="en-US" sz="2000" dirty="0"/>
              <a:t>Loss of soil carbon</a:t>
            </a:r>
            <a:endParaRPr lang="en-US" sz="2400" dirty="0"/>
          </a:p>
          <a:p>
            <a:pPr marL="0" indent="0">
              <a:buNone/>
            </a:pPr>
            <a:r>
              <a:rPr lang="en-US" sz="2400" dirty="0"/>
              <a:t>How can we protect our agriculture and livelihood from from extreme single day precipitation events?</a:t>
            </a:r>
          </a:p>
          <a:p>
            <a:pPr lvl="1"/>
            <a:r>
              <a:rPr lang="en-US" sz="2000" dirty="0"/>
              <a:t>Grassed water ways</a:t>
            </a:r>
          </a:p>
          <a:p>
            <a:pPr lvl="1"/>
            <a:r>
              <a:rPr lang="en-US" sz="2000" dirty="0"/>
              <a:t>Covered crops</a:t>
            </a:r>
          </a:p>
          <a:p>
            <a:pPr lvl="1"/>
            <a:r>
              <a:rPr lang="en-US" sz="2000" dirty="0"/>
              <a:t>Conservation tillage</a:t>
            </a:r>
          </a:p>
          <a:p>
            <a:pPr lvl="1"/>
            <a:r>
              <a:rPr lang="en-US" sz="2000" dirty="0"/>
              <a:t>Waterway protection strips</a:t>
            </a:r>
            <a:endParaRPr lang="en-US" dirty="0"/>
          </a:p>
          <a:p>
            <a:pPr lvl="1"/>
            <a:endParaRPr lang="en-US" dirty="0"/>
          </a:p>
        </p:txBody>
      </p:sp>
    </p:spTree>
    <p:extLst>
      <p:ext uri="{BB962C8B-B14F-4D97-AF65-F5344CB8AC3E}">
        <p14:creationId xmlns:p14="http://schemas.microsoft.com/office/powerpoint/2010/main" val="27477824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2AE11-8295-FE40-90AE-07103B0EB6B8}"/>
              </a:ext>
            </a:extLst>
          </p:cNvPr>
          <p:cNvSpPr>
            <a:spLocks noGrp="1"/>
          </p:cNvSpPr>
          <p:nvPr>
            <p:ph type="title"/>
          </p:nvPr>
        </p:nvSpPr>
        <p:spPr/>
        <p:txBody>
          <a:bodyPr/>
          <a:lstStyle/>
          <a:p>
            <a:r>
              <a:rPr lang="en-US" dirty="0"/>
              <a:t>Degradation of Soil and Water Resources</a:t>
            </a:r>
          </a:p>
        </p:txBody>
      </p:sp>
      <p:sp>
        <p:nvSpPr>
          <p:cNvPr id="3" name="Content Placeholder 2">
            <a:extLst>
              <a:ext uri="{FF2B5EF4-FFF2-40B4-BE49-F238E27FC236}">
                <a16:creationId xmlns:a16="http://schemas.microsoft.com/office/drawing/2014/main" id="{70970EC1-F9C6-954D-865B-F35EA6498229}"/>
              </a:ext>
            </a:extLst>
          </p:cNvPr>
          <p:cNvSpPr>
            <a:spLocks noGrp="1"/>
          </p:cNvSpPr>
          <p:nvPr>
            <p:ph idx="1"/>
          </p:nvPr>
        </p:nvSpPr>
        <p:spPr>
          <a:xfrm>
            <a:off x="2589212" y="1905000"/>
            <a:ext cx="8915400" cy="4953000"/>
          </a:xfrm>
        </p:spPr>
        <p:txBody>
          <a:bodyPr>
            <a:normAutofit/>
          </a:bodyPr>
          <a:lstStyle/>
          <a:p>
            <a:pPr marL="0" indent="0">
              <a:buNone/>
            </a:pPr>
            <a:r>
              <a:rPr lang="en-US" sz="2400" dirty="0"/>
              <a:t>Degradation of freshwater and marine ecosystems due to sediment and nutrient loadings from agricultural landscapes.</a:t>
            </a:r>
          </a:p>
          <a:p>
            <a:pPr lvl="1"/>
            <a:r>
              <a:rPr lang="en-US" sz="2000" dirty="0"/>
              <a:t>Frequency of heavy precipitation and streamflow events increased in central and eastern U.S. </a:t>
            </a:r>
          </a:p>
          <a:p>
            <a:pPr marL="0" indent="0">
              <a:buNone/>
            </a:pPr>
            <a:r>
              <a:rPr lang="en-US" sz="2400" dirty="0"/>
              <a:t>Large nutrient rich sediment loadings, coupled with global warming, have increased the duration, intensity, and extent of hypoxia (low O</a:t>
            </a:r>
            <a:r>
              <a:rPr lang="en-US" sz="2400" baseline="-25000" dirty="0"/>
              <a:t>2</a:t>
            </a:r>
            <a:r>
              <a:rPr lang="en-US" sz="2400" dirty="0"/>
              <a:t>)</a:t>
            </a:r>
          </a:p>
          <a:p>
            <a:pPr lvl="1"/>
            <a:r>
              <a:rPr lang="en-US" sz="2000" dirty="0"/>
              <a:t>Seen in coastal and freshwater systems (Elkhart &amp; South Bend, IN)</a:t>
            </a:r>
          </a:p>
          <a:p>
            <a:pPr marL="0" indent="0">
              <a:buNone/>
            </a:pPr>
            <a:r>
              <a:rPr lang="en-US" sz="2400" dirty="0"/>
              <a:t>Flooding leads to degradation of soil and water resources</a:t>
            </a:r>
          </a:p>
          <a:p>
            <a:pPr lvl="1"/>
            <a:r>
              <a:rPr lang="en-US" sz="2000" dirty="0"/>
              <a:t>Resulting in decreased economic activity, infrastructure damage, and environmental contamination. </a:t>
            </a:r>
          </a:p>
        </p:txBody>
      </p:sp>
    </p:spTree>
    <p:extLst>
      <p:ext uri="{BB962C8B-B14F-4D97-AF65-F5344CB8AC3E}">
        <p14:creationId xmlns:p14="http://schemas.microsoft.com/office/powerpoint/2010/main" val="9960218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259C671B-1B22-4141-A9C0-2E7941FDA7C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10" name="Freeform 11">
              <a:extLst>
                <a:ext uri="{FF2B5EF4-FFF2-40B4-BE49-F238E27FC236}">
                  <a16:creationId xmlns:a16="http://schemas.microsoft.com/office/drawing/2014/main" id="{7B2F5A4B-FA0F-4625-82F7-1D3F11281B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11" name="Freeform 12">
              <a:extLst>
                <a:ext uri="{FF2B5EF4-FFF2-40B4-BE49-F238E27FC236}">
                  <a16:creationId xmlns:a16="http://schemas.microsoft.com/office/drawing/2014/main" id="{9ACB0BAE-722F-4C91-8C2A-44EF768E83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12" name="Freeform 13">
              <a:extLst>
                <a:ext uri="{FF2B5EF4-FFF2-40B4-BE49-F238E27FC236}">
                  <a16:creationId xmlns:a16="http://schemas.microsoft.com/office/drawing/2014/main" id="{C3AC4D9F-59AC-421A-9FF3-C936CEC439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13" name="Freeform 14">
              <a:extLst>
                <a:ext uri="{FF2B5EF4-FFF2-40B4-BE49-F238E27FC236}">
                  <a16:creationId xmlns:a16="http://schemas.microsoft.com/office/drawing/2014/main" id="{797BCE03-677D-4D65-A4D1-1FD721DD5D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14" name="Freeform 15">
              <a:extLst>
                <a:ext uri="{FF2B5EF4-FFF2-40B4-BE49-F238E27FC236}">
                  <a16:creationId xmlns:a16="http://schemas.microsoft.com/office/drawing/2014/main" id="{D007E5D0-0B4E-4094-988C-9917146C2D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15" name="Freeform 16">
              <a:extLst>
                <a:ext uri="{FF2B5EF4-FFF2-40B4-BE49-F238E27FC236}">
                  <a16:creationId xmlns:a16="http://schemas.microsoft.com/office/drawing/2014/main" id="{024DB804-C06B-4A0A-AC43-6BCCB7D760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16" name="Freeform 17">
              <a:extLst>
                <a:ext uri="{FF2B5EF4-FFF2-40B4-BE49-F238E27FC236}">
                  <a16:creationId xmlns:a16="http://schemas.microsoft.com/office/drawing/2014/main" id="{B51DC17A-305E-486E-A527-5E8068E9EF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17" name="Freeform 18">
              <a:extLst>
                <a:ext uri="{FF2B5EF4-FFF2-40B4-BE49-F238E27FC236}">
                  <a16:creationId xmlns:a16="http://schemas.microsoft.com/office/drawing/2014/main" id="{B6CCA716-6D46-4523-BF96-FF1B0C5464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18" name="Freeform 19">
              <a:extLst>
                <a:ext uri="{FF2B5EF4-FFF2-40B4-BE49-F238E27FC236}">
                  <a16:creationId xmlns:a16="http://schemas.microsoft.com/office/drawing/2014/main" id="{E632B09A-D30C-4268-B28B-ACD61276308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19" name="Freeform 20">
              <a:extLst>
                <a:ext uri="{FF2B5EF4-FFF2-40B4-BE49-F238E27FC236}">
                  <a16:creationId xmlns:a16="http://schemas.microsoft.com/office/drawing/2014/main" id="{5FC839A4-228B-4EC0-8AF4-D8E38ECE67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20" name="Freeform 21">
              <a:extLst>
                <a:ext uri="{FF2B5EF4-FFF2-40B4-BE49-F238E27FC236}">
                  <a16:creationId xmlns:a16="http://schemas.microsoft.com/office/drawing/2014/main" id="{A8FFB1A1-5BB5-4551-87CD-F3365E6FE9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21" name="Freeform 22">
              <a:extLst>
                <a:ext uri="{FF2B5EF4-FFF2-40B4-BE49-F238E27FC236}">
                  <a16:creationId xmlns:a16="http://schemas.microsoft.com/office/drawing/2014/main" id="{D05AF173-8E70-41FA-9254-DF9AC3DDA2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23" name="Group 22">
            <a:extLst>
              <a:ext uri="{FF2B5EF4-FFF2-40B4-BE49-F238E27FC236}">
                <a16:creationId xmlns:a16="http://schemas.microsoft.com/office/drawing/2014/main" id="{1D56A4CE-A3F4-4CFF-9A65-C029AC17B7C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786"/>
            <a:ext cx="2356675" cy="6854040"/>
            <a:chOff x="6627813" y="194833"/>
            <a:chExt cx="1952625" cy="5678918"/>
          </a:xfrm>
        </p:grpSpPr>
        <p:sp>
          <p:nvSpPr>
            <p:cNvPr id="24" name="Freeform 27">
              <a:extLst>
                <a:ext uri="{FF2B5EF4-FFF2-40B4-BE49-F238E27FC236}">
                  <a16:creationId xmlns:a16="http://schemas.microsoft.com/office/drawing/2014/main" id="{DF669161-0B30-4C76-96BF-962027487D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25" name="Freeform 28">
              <a:extLst>
                <a:ext uri="{FF2B5EF4-FFF2-40B4-BE49-F238E27FC236}">
                  <a16:creationId xmlns:a16="http://schemas.microsoft.com/office/drawing/2014/main" id="{A5232353-CF7C-44DD-8BEE-1C8FF54CDD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26" name="Freeform 29">
              <a:extLst>
                <a:ext uri="{FF2B5EF4-FFF2-40B4-BE49-F238E27FC236}">
                  <a16:creationId xmlns:a16="http://schemas.microsoft.com/office/drawing/2014/main" id="{AEA6CAE2-8741-4E88-A632-69C2B2EC58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27" name="Freeform 30">
              <a:extLst>
                <a:ext uri="{FF2B5EF4-FFF2-40B4-BE49-F238E27FC236}">
                  <a16:creationId xmlns:a16="http://schemas.microsoft.com/office/drawing/2014/main" id="{014AC37D-4388-4AE6-9D4D-CCD99A608C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28" name="Freeform 31">
              <a:extLst>
                <a:ext uri="{FF2B5EF4-FFF2-40B4-BE49-F238E27FC236}">
                  <a16:creationId xmlns:a16="http://schemas.microsoft.com/office/drawing/2014/main" id="{7FE084B0-333E-4F7C-83F1-F7D132527D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29" name="Freeform 32">
              <a:extLst>
                <a:ext uri="{FF2B5EF4-FFF2-40B4-BE49-F238E27FC236}">
                  <a16:creationId xmlns:a16="http://schemas.microsoft.com/office/drawing/2014/main" id="{FDCFCB98-2E3A-4227-823C-80489BB284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30" name="Freeform 33">
              <a:extLst>
                <a:ext uri="{FF2B5EF4-FFF2-40B4-BE49-F238E27FC236}">
                  <a16:creationId xmlns:a16="http://schemas.microsoft.com/office/drawing/2014/main" id="{252F94DE-A6A3-4463-BE05-34281F1C878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31" name="Freeform 34">
              <a:extLst>
                <a:ext uri="{FF2B5EF4-FFF2-40B4-BE49-F238E27FC236}">
                  <a16:creationId xmlns:a16="http://schemas.microsoft.com/office/drawing/2014/main" id="{16EA21FA-886F-43CF-9D44-C1342F3055B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32" name="Freeform 35">
              <a:extLst>
                <a:ext uri="{FF2B5EF4-FFF2-40B4-BE49-F238E27FC236}">
                  <a16:creationId xmlns:a16="http://schemas.microsoft.com/office/drawing/2014/main" id="{88C821A5-BCF7-47FE-894F-0ADC5FDB28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33" name="Freeform 36">
              <a:extLst>
                <a:ext uri="{FF2B5EF4-FFF2-40B4-BE49-F238E27FC236}">
                  <a16:creationId xmlns:a16="http://schemas.microsoft.com/office/drawing/2014/main" id="{F8337ECE-206A-472E-AFC4-0F230C91E8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34" name="Freeform 37">
              <a:extLst>
                <a:ext uri="{FF2B5EF4-FFF2-40B4-BE49-F238E27FC236}">
                  <a16:creationId xmlns:a16="http://schemas.microsoft.com/office/drawing/2014/main" id="{90BB2EC4-D043-4B43-87E7-723A787EE8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35" name="Freeform 38">
              <a:extLst>
                <a:ext uri="{FF2B5EF4-FFF2-40B4-BE49-F238E27FC236}">
                  <a16:creationId xmlns:a16="http://schemas.microsoft.com/office/drawing/2014/main" id="{04013015-AF71-47BC-BE4D-ED9EFA24FF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37" name="Rectangle 36">
            <a:extLst>
              <a:ext uri="{FF2B5EF4-FFF2-40B4-BE49-F238E27FC236}">
                <a16:creationId xmlns:a16="http://schemas.microsoft.com/office/drawing/2014/main" id="{71B30B18-D920-4E3E-B931-1F310244C1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39" name="Freeform 11">
            <a:extLst>
              <a:ext uri="{FF2B5EF4-FFF2-40B4-BE49-F238E27FC236}">
                <a16:creationId xmlns:a16="http://schemas.microsoft.com/office/drawing/2014/main" id="{C70EF50A-66E6-460A-8AF9-47A10D0D99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1" name="Rectangle 40">
            <a:extLst>
              <a:ext uri="{FF2B5EF4-FFF2-40B4-BE49-F238E27FC236}">
                <a16:creationId xmlns:a16="http://schemas.microsoft.com/office/drawing/2014/main" id="{01520B72-94C4-4ABB-AC64-A3382705BE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9A64CBFD-D6E8-4E6A-8F66-1948BED331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86B678D-E8B8-4646-996D-F09FEDC0D6D8}"/>
              </a:ext>
            </a:extLst>
          </p:cNvPr>
          <p:cNvSpPr txBox="1"/>
          <p:nvPr/>
        </p:nvSpPr>
        <p:spPr>
          <a:xfrm>
            <a:off x="8629650" y="6377940"/>
            <a:ext cx="3085338" cy="369332"/>
          </a:xfrm>
          <a:prstGeom prst="rect">
            <a:avLst/>
          </a:prstGeom>
          <a:noFill/>
        </p:spPr>
        <p:txBody>
          <a:bodyPr wrap="square" rtlCol="0">
            <a:spAutoFit/>
          </a:bodyPr>
          <a:lstStyle/>
          <a:p>
            <a:pPr algn="r"/>
            <a:r>
              <a:rPr lang="en-US" dirty="0">
                <a:solidFill>
                  <a:schemeClr val="bg1"/>
                </a:solidFill>
              </a:rPr>
              <a:t>Elkhart, IN 2018</a:t>
            </a:r>
          </a:p>
        </p:txBody>
      </p:sp>
      <p:pic>
        <p:nvPicPr>
          <p:cNvPr id="6" name="Picture 5">
            <a:extLst>
              <a:ext uri="{FF2B5EF4-FFF2-40B4-BE49-F238E27FC236}">
                <a16:creationId xmlns:a16="http://schemas.microsoft.com/office/drawing/2014/main" id="{246868E4-ACBD-1B4E-969A-DA098117D257}"/>
              </a:ext>
            </a:extLst>
          </p:cNvPr>
          <p:cNvPicPr>
            <a:picLocks noChangeAspect="1"/>
          </p:cNvPicPr>
          <p:nvPr/>
        </p:nvPicPr>
        <p:blipFill>
          <a:blip r:embed="rId3"/>
          <a:stretch>
            <a:fillRect/>
          </a:stretch>
        </p:blipFill>
        <p:spPr>
          <a:xfrm>
            <a:off x="1437399" y="491525"/>
            <a:ext cx="9343479" cy="5863033"/>
          </a:xfrm>
          <a:prstGeom prst="rect">
            <a:avLst/>
          </a:prstGeom>
        </p:spPr>
      </p:pic>
    </p:spTree>
    <p:extLst>
      <p:ext uri="{BB962C8B-B14F-4D97-AF65-F5344CB8AC3E}">
        <p14:creationId xmlns:p14="http://schemas.microsoft.com/office/powerpoint/2010/main" val="1923119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0198F-B0BB-0444-85E6-8E6214957235}"/>
              </a:ext>
            </a:extLst>
          </p:cNvPr>
          <p:cNvSpPr>
            <a:spLocks noGrp="1"/>
          </p:cNvSpPr>
          <p:nvPr>
            <p:ph type="title"/>
          </p:nvPr>
        </p:nvSpPr>
        <p:spPr/>
        <p:txBody>
          <a:bodyPr/>
          <a:lstStyle/>
          <a:p>
            <a:r>
              <a:rPr lang="en-US" dirty="0"/>
              <a:t>Health Challenges to Rural Populations and Livestock</a:t>
            </a:r>
          </a:p>
        </p:txBody>
      </p:sp>
      <p:sp>
        <p:nvSpPr>
          <p:cNvPr id="3" name="Content Placeholder 2">
            <a:extLst>
              <a:ext uri="{FF2B5EF4-FFF2-40B4-BE49-F238E27FC236}">
                <a16:creationId xmlns:a16="http://schemas.microsoft.com/office/drawing/2014/main" id="{D3782180-6979-DE44-8BCC-70B41BAF8776}"/>
              </a:ext>
            </a:extLst>
          </p:cNvPr>
          <p:cNvSpPr>
            <a:spLocks noGrp="1"/>
          </p:cNvSpPr>
          <p:nvPr>
            <p:ph idx="1"/>
          </p:nvPr>
        </p:nvSpPr>
        <p:spPr>
          <a:xfrm>
            <a:off x="2589212" y="2133600"/>
            <a:ext cx="8915400" cy="4724400"/>
          </a:xfrm>
        </p:spPr>
        <p:txBody>
          <a:bodyPr>
            <a:normAutofit fontScale="92500" lnSpcReduction="20000"/>
          </a:bodyPr>
          <a:lstStyle/>
          <a:p>
            <a:pPr marL="0" indent="0">
              <a:buNone/>
            </a:pPr>
            <a:r>
              <a:rPr lang="en-US" sz="2400" dirty="0"/>
              <a:t>Extreme weather conditions have a complex influence on human health</a:t>
            </a:r>
          </a:p>
          <a:p>
            <a:pPr lvl="1"/>
            <a:r>
              <a:rPr lang="en-US" sz="2000" dirty="0"/>
              <a:t>Extreme heat can lead to heat exhaustion, heatstroke, or heart attacks along with reduced human productivity</a:t>
            </a:r>
          </a:p>
          <a:p>
            <a:pPr marL="0" indent="0">
              <a:buNone/>
            </a:pPr>
            <a:r>
              <a:rPr lang="en-US" sz="2400" dirty="0"/>
              <a:t>In the U.S. some communities of color, low-income, immigrant groups, and tribal communities are more vulnerable to the impacts of climate change </a:t>
            </a:r>
          </a:p>
          <a:p>
            <a:pPr lvl="1"/>
            <a:r>
              <a:rPr lang="en-US" sz="2000" dirty="0"/>
              <a:t>Those who are pregnant, children, and older people within these populations are the most at risk, considering the higher likelihood of living in isolated rural areas and with poor infrastructure</a:t>
            </a:r>
          </a:p>
          <a:p>
            <a:pPr marL="0" indent="0">
              <a:buNone/>
            </a:pPr>
            <a:r>
              <a:rPr lang="en-US" sz="2400" dirty="0"/>
              <a:t>Higher temperatures and consequent longer growing seasons can affect human health</a:t>
            </a:r>
          </a:p>
          <a:p>
            <a:pPr lvl="1"/>
            <a:r>
              <a:rPr lang="en-US" sz="2000" dirty="0"/>
              <a:t>Prolonged duration of pollen and allergy seasons</a:t>
            </a:r>
          </a:p>
          <a:p>
            <a:pPr lvl="2"/>
            <a:r>
              <a:rPr lang="en-US" sz="1800" dirty="0"/>
              <a:t>Higher CO</a:t>
            </a:r>
            <a:r>
              <a:rPr lang="en-US" sz="1800" baseline="-25000" dirty="0"/>
              <a:t>2</a:t>
            </a:r>
            <a:r>
              <a:rPr lang="en-US" sz="1800" dirty="0"/>
              <a:t> levels allow ragweed and other plants to produce allergenic pollen in larger quantities</a:t>
            </a:r>
          </a:p>
          <a:p>
            <a:pPr marL="0" indent="0">
              <a:buNone/>
            </a:pPr>
            <a:endParaRPr lang="en-US" dirty="0"/>
          </a:p>
        </p:txBody>
      </p:sp>
    </p:spTree>
    <p:extLst>
      <p:ext uri="{BB962C8B-B14F-4D97-AF65-F5344CB8AC3E}">
        <p14:creationId xmlns:p14="http://schemas.microsoft.com/office/powerpoint/2010/main" val="35662752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4B08C-BBB9-CD4E-8764-ABBDDC973F21}"/>
              </a:ext>
            </a:extLst>
          </p:cNvPr>
          <p:cNvSpPr>
            <a:spLocks noGrp="1"/>
          </p:cNvSpPr>
          <p:nvPr>
            <p:ph type="title"/>
          </p:nvPr>
        </p:nvSpPr>
        <p:spPr/>
        <p:txBody>
          <a:bodyPr/>
          <a:lstStyle/>
          <a:p>
            <a:r>
              <a:rPr lang="en-US" dirty="0"/>
              <a:t>Health Challenges to Rural Populations and Livestock</a:t>
            </a:r>
          </a:p>
        </p:txBody>
      </p:sp>
      <p:sp>
        <p:nvSpPr>
          <p:cNvPr id="3" name="Content Placeholder 2">
            <a:extLst>
              <a:ext uri="{FF2B5EF4-FFF2-40B4-BE49-F238E27FC236}">
                <a16:creationId xmlns:a16="http://schemas.microsoft.com/office/drawing/2014/main" id="{516A4A7A-CBEE-464C-9AFC-38C2723EDD58}"/>
              </a:ext>
            </a:extLst>
          </p:cNvPr>
          <p:cNvSpPr>
            <a:spLocks noGrp="1"/>
          </p:cNvSpPr>
          <p:nvPr>
            <p:ph idx="1"/>
          </p:nvPr>
        </p:nvSpPr>
        <p:spPr>
          <a:xfrm>
            <a:off x="2589212" y="1905000"/>
            <a:ext cx="8915400" cy="4953000"/>
          </a:xfrm>
        </p:spPr>
        <p:txBody>
          <a:bodyPr>
            <a:normAutofit fontScale="92500"/>
          </a:bodyPr>
          <a:lstStyle/>
          <a:p>
            <a:pPr marL="0" indent="0">
              <a:buNone/>
            </a:pPr>
            <a:r>
              <a:rPr lang="en-US" sz="2400" dirty="0"/>
              <a:t>Since the start of the 20</a:t>
            </a:r>
            <a:r>
              <a:rPr lang="en-US" sz="2400" baseline="30000" dirty="0"/>
              <a:t>th</a:t>
            </a:r>
            <a:r>
              <a:rPr lang="en-US" sz="2400" dirty="0"/>
              <a:t> century, the length of average growing seasons has increased by nearly two weeks in the U.S.</a:t>
            </a:r>
          </a:p>
          <a:p>
            <a:pPr lvl="1"/>
            <a:r>
              <a:rPr lang="en-US" sz="2000" dirty="0"/>
              <a:t>The larger increases are seen in the West, with 2.2 days per decade</a:t>
            </a:r>
          </a:p>
          <a:p>
            <a:pPr lvl="1"/>
            <a:r>
              <a:rPr lang="en-US" sz="2000" dirty="0"/>
              <a:t>The East has seen an increase of 1 day per decade </a:t>
            </a:r>
          </a:p>
          <a:p>
            <a:pPr lvl="1"/>
            <a:r>
              <a:rPr lang="en-US" sz="2000" dirty="0"/>
              <a:t>California and Arizona both documented dramatic increase, while the growing season has become shorter in a few southeastern states. </a:t>
            </a:r>
          </a:p>
          <a:p>
            <a:pPr marL="0" indent="0">
              <a:buNone/>
            </a:pPr>
            <a:r>
              <a:rPr lang="en-US" sz="2400" dirty="0"/>
              <a:t>Annual estimated losses related to heat stress for the year 2000, using adaptation-appropriate techniques, were at about;</a:t>
            </a:r>
          </a:p>
          <a:p>
            <a:pPr lvl="1"/>
            <a:r>
              <a:rPr lang="en-US" sz="2000" dirty="0">
                <a:solidFill>
                  <a:srgbClr val="FF0000"/>
                </a:solidFill>
              </a:rPr>
              <a:t>$897 </a:t>
            </a:r>
            <a:r>
              <a:rPr lang="en-US" sz="2000" dirty="0"/>
              <a:t>million for dairy, </a:t>
            </a:r>
            <a:r>
              <a:rPr lang="en-US" sz="2000" dirty="0">
                <a:solidFill>
                  <a:srgbClr val="FF0000"/>
                </a:solidFill>
              </a:rPr>
              <a:t>$369 </a:t>
            </a:r>
            <a:r>
              <a:rPr lang="en-US" sz="2000" dirty="0"/>
              <a:t>million for beef, </a:t>
            </a:r>
            <a:r>
              <a:rPr lang="en-US" sz="2000" dirty="0">
                <a:solidFill>
                  <a:srgbClr val="FF0000"/>
                </a:solidFill>
              </a:rPr>
              <a:t>$299 </a:t>
            </a:r>
            <a:r>
              <a:rPr lang="en-US" sz="2000" dirty="0"/>
              <a:t>million for swine, and </a:t>
            </a:r>
            <a:r>
              <a:rPr lang="en-US" sz="2000" dirty="0">
                <a:solidFill>
                  <a:srgbClr val="FF0000"/>
                </a:solidFill>
              </a:rPr>
              <a:t>$128 </a:t>
            </a:r>
            <a:r>
              <a:rPr lang="en-US" sz="2000" dirty="0"/>
              <a:t>million for poultry</a:t>
            </a:r>
          </a:p>
          <a:p>
            <a:pPr lvl="1"/>
            <a:r>
              <a:rPr lang="en-US" sz="2000" dirty="0"/>
              <a:t>These are expected to increase as daily max temperatures increase and lead to further livestock stress. Severity will vary by region. </a:t>
            </a:r>
          </a:p>
          <a:p>
            <a:pPr marL="0" indent="0">
              <a:buNone/>
            </a:pPr>
            <a:endParaRPr lang="en-US" dirty="0"/>
          </a:p>
          <a:p>
            <a:pPr marL="0" indent="0">
              <a:buNone/>
            </a:pPr>
            <a:endParaRPr lang="en-US" dirty="0"/>
          </a:p>
          <a:p>
            <a:pPr marL="0" indent="0">
              <a:buNone/>
            </a:pPr>
            <a:endParaRPr lang="en-US" dirty="0"/>
          </a:p>
          <a:p>
            <a:pPr lvl="1"/>
            <a:endParaRPr lang="en-US" dirty="0"/>
          </a:p>
        </p:txBody>
      </p:sp>
    </p:spTree>
    <p:extLst>
      <p:ext uri="{BB962C8B-B14F-4D97-AF65-F5344CB8AC3E}">
        <p14:creationId xmlns:p14="http://schemas.microsoft.com/office/powerpoint/2010/main" val="26164667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336755-E0A2-7648-922B-591B6B734000}"/>
              </a:ext>
            </a:extLst>
          </p:cNvPr>
          <p:cNvSpPr>
            <a:spLocks noGrp="1"/>
          </p:cNvSpPr>
          <p:nvPr>
            <p:ph type="title"/>
          </p:nvPr>
        </p:nvSpPr>
        <p:spPr/>
        <p:txBody>
          <a:bodyPr/>
          <a:lstStyle/>
          <a:p>
            <a:r>
              <a:rPr lang="en-US" dirty="0"/>
              <a:t>Health Challenges to Rural Populations and Livestock</a:t>
            </a:r>
          </a:p>
        </p:txBody>
      </p:sp>
      <p:sp>
        <p:nvSpPr>
          <p:cNvPr id="3" name="Content Placeholder 2">
            <a:extLst>
              <a:ext uri="{FF2B5EF4-FFF2-40B4-BE49-F238E27FC236}">
                <a16:creationId xmlns:a16="http://schemas.microsoft.com/office/drawing/2014/main" id="{6583151C-343F-FE42-94BD-82EDB75C7440}"/>
              </a:ext>
            </a:extLst>
          </p:cNvPr>
          <p:cNvSpPr>
            <a:spLocks noGrp="1"/>
          </p:cNvSpPr>
          <p:nvPr>
            <p:ph idx="1"/>
          </p:nvPr>
        </p:nvSpPr>
        <p:spPr>
          <a:xfrm>
            <a:off x="2589212" y="1905000"/>
            <a:ext cx="8915400" cy="4953000"/>
          </a:xfrm>
        </p:spPr>
        <p:txBody>
          <a:bodyPr>
            <a:normAutofit/>
          </a:bodyPr>
          <a:lstStyle/>
          <a:p>
            <a:pPr marL="0" indent="0">
              <a:buNone/>
            </a:pPr>
            <a:r>
              <a:rPr lang="en-US" sz="2400" dirty="0"/>
              <a:t>Temperatures beyond the optimal range alter the physiological functions of animals, resulting in;</a:t>
            </a:r>
          </a:p>
          <a:p>
            <a:pPr lvl="1"/>
            <a:r>
              <a:rPr lang="en-US" sz="2000" dirty="0"/>
              <a:t>Changes in respiration rate</a:t>
            </a:r>
          </a:p>
          <a:p>
            <a:pPr lvl="1"/>
            <a:r>
              <a:rPr lang="en-US" sz="2000" dirty="0"/>
              <a:t>Heart rate</a:t>
            </a:r>
          </a:p>
          <a:p>
            <a:pPr lvl="1"/>
            <a:r>
              <a:rPr lang="en-US" sz="2000" dirty="0"/>
              <a:t>Blood chemistry</a:t>
            </a:r>
          </a:p>
          <a:p>
            <a:pPr lvl="1"/>
            <a:r>
              <a:rPr lang="en-US" sz="2000" dirty="0"/>
              <a:t>Hormones</a:t>
            </a:r>
          </a:p>
          <a:p>
            <a:pPr lvl="1"/>
            <a:r>
              <a:rPr lang="en-US" sz="2000" dirty="0"/>
              <a:t>Metabolism</a:t>
            </a:r>
          </a:p>
          <a:p>
            <a:pPr marL="0" indent="0">
              <a:buNone/>
            </a:pPr>
            <a:r>
              <a:rPr lang="en-US" sz="2400" dirty="0"/>
              <a:t>Such temperatures generally result in behavioral changes</a:t>
            </a:r>
          </a:p>
          <a:p>
            <a:pPr lvl="1"/>
            <a:r>
              <a:rPr lang="en-US" sz="2000" dirty="0"/>
              <a:t>Including increased intake of water and reduced feed intake</a:t>
            </a:r>
          </a:p>
          <a:p>
            <a:pPr marL="0" indent="0">
              <a:buNone/>
            </a:pPr>
            <a:r>
              <a:rPr lang="en-US" sz="2400" dirty="0"/>
              <a:t>Heat related stress also affects the reproductive efficiency of livestock</a:t>
            </a:r>
          </a:p>
          <a:p>
            <a:pPr marL="0" indent="0">
              <a:buNone/>
            </a:pPr>
            <a:endParaRPr lang="en-US" dirty="0"/>
          </a:p>
        </p:txBody>
      </p:sp>
    </p:spTree>
    <p:extLst>
      <p:ext uri="{BB962C8B-B14F-4D97-AF65-F5344CB8AC3E}">
        <p14:creationId xmlns:p14="http://schemas.microsoft.com/office/powerpoint/2010/main" val="42711877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CBC0B-4383-5446-BD48-516EAF4689C9}"/>
              </a:ext>
            </a:extLst>
          </p:cNvPr>
          <p:cNvSpPr>
            <a:spLocks noGrp="1"/>
          </p:cNvSpPr>
          <p:nvPr>
            <p:ph type="title"/>
          </p:nvPr>
        </p:nvSpPr>
        <p:spPr/>
        <p:txBody>
          <a:bodyPr/>
          <a:lstStyle/>
          <a:p>
            <a:r>
              <a:rPr lang="en-US" dirty="0"/>
              <a:t>Health Challenges to Rural Populations and Livestock</a:t>
            </a:r>
          </a:p>
        </p:txBody>
      </p:sp>
      <p:sp>
        <p:nvSpPr>
          <p:cNvPr id="3" name="Content Placeholder 2">
            <a:extLst>
              <a:ext uri="{FF2B5EF4-FFF2-40B4-BE49-F238E27FC236}">
                <a16:creationId xmlns:a16="http://schemas.microsoft.com/office/drawing/2014/main" id="{1A5ABFDA-2D8C-784E-8095-6CE7D2116E82}"/>
              </a:ext>
            </a:extLst>
          </p:cNvPr>
          <p:cNvSpPr>
            <a:spLocks noGrp="1"/>
          </p:cNvSpPr>
          <p:nvPr>
            <p:ph idx="1"/>
          </p:nvPr>
        </p:nvSpPr>
        <p:spPr>
          <a:xfrm>
            <a:off x="2589212" y="1905000"/>
            <a:ext cx="8915400" cy="4953000"/>
          </a:xfrm>
        </p:spPr>
        <p:txBody>
          <a:bodyPr>
            <a:normAutofit/>
          </a:bodyPr>
          <a:lstStyle/>
          <a:p>
            <a:pPr marL="0" indent="0">
              <a:buNone/>
            </a:pPr>
            <a:r>
              <a:rPr lang="en-US" sz="2400" dirty="0"/>
              <a:t>High temperatures associated with drought adversely affect pasture and range conditions and reduce forage crop (grass &amp; hay) and grain production, in turn reducing the feed available for livestock</a:t>
            </a:r>
          </a:p>
          <a:p>
            <a:pPr marL="0" indent="0">
              <a:buNone/>
            </a:pPr>
            <a:r>
              <a:rPr lang="en-US" sz="2400" dirty="0"/>
              <a:t>More variable winter temperatures will also cause stress to livestock, and can result in significant livestock deaths </a:t>
            </a:r>
          </a:p>
          <a:p>
            <a:pPr lvl="1"/>
            <a:r>
              <a:rPr lang="en-US" sz="2000" dirty="0"/>
              <a:t>If associated with high moisture blizzard conditions or freezing rain and icy conditions </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7012564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5CB825-6DDA-C54F-9317-331CF09E439B}"/>
              </a:ext>
            </a:extLst>
          </p:cNvPr>
          <p:cNvSpPr>
            <a:spLocks noGrp="1"/>
          </p:cNvSpPr>
          <p:nvPr>
            <p:ph type="title"/>
          </p:nvPr>
        </p:nvSpPr>
        <p:spPr/>
        <p:txBody>
          <a:bodyPr/>
          <a:lstStyle/>
          <a:p>
            <a:r>
              <a:rPr lang="en-US" dirty="0"/>
              <a:t>Health Challenges to Rural Populations and Livestock</a:t>
            </a:r>
          </a:p>
        </p:txBody>
      </p:sp>
      <p:sp>
        <p:nvSpPr>
          <p:cNvPr id="3" name="Content Placeholder 2">
            <a:extLst>
              <a:ext uri="{FF2B5EF4-FFF2-40B4-BE49-F238E27FC236}">
                <a16:creationId xmlns:a16="http://schemas.microsoft.com/office/drawing/2014/main" id="{7ABD836B-DE05-9E42-A084-BCDE5DA94A1B}"/>
              </a:ext>
            </a:extLst>
          </p:cNvPr>
          <p:cNvSpPr>
            <a:spLocks noGrp="1"/>
          </p:cNvSpPr>
          <p:nvPr>
            <p:ph idx="1"/>
          </p:nvPr>
        </p:nvSpPr>
        <p:spPr>
          <a:xfrm>
            <a:off x="2589212" y="1905000"/>
            <a:ext cx="8915400" cy="4953000"/>
          </a:xfrm>
        </p:spPr>
        <p:txBody>
          <a:bodyPr/>
          <a:lstStyle/>
          <a:p>
            <a:pPr marL="0" indent="0">
              <a:buNone/>
            </a:pPr>
            <a:r>
              <a:rPr lang="en-US" sz="2400" dirty="0"/>
              <a:t>Dairy cows are particularly sensitive to heat stress.</a:t>
            </a:r>
          </a:p>
          <a:p>
            <a:pPr lvl="1"/>
            <a:r>
              <a:rPr lang="en-US" sz="2000" dirty="0"/>
              <a:t>Negatively affects their appetite, rumen fermentation (converts ingested feed into energy), and lactation yield. </a:t>
            </a:r>
          </a:p>
          <a:p>
            <a:pPr lvl="1"/>
            <a:r>
              <a:rPr lang="en-US" sz="2000" dirty="0"/>
              <a:t>Higher temperatures also reduce the milk quality</a:t>
            </a:r>
          </a:p>
          <a:p>
            <a:pPr marL="0" indent="0">
              <a:buNone/>
            </a:pPr>
            <a:r>
              <a:rPr lang="en-US" sz="2400" dirty="0"/>
              <a:t>In 2010, heat stress was estimated to have lowered U.S. annual dairy production by </a:t>
            </a:r>
            <a:r>
              <a:rPr lang="en-US" sz="2400" dirty="0">
                <a:solidFill>
                  <a:srgbClr val="FF0000"/>
                </a:solidFill>
              </a:rPr>
              <a:t>$1.2 billion</a:t>
            </a:r>
            <a:r>
              <a:rPr lang="en-US" sz="2400" dirty="0">
                <a:solidFill>
                  <a:schemeClr val="tx1"/>
                </a:solidFill>
              </a:rPr>
              <a:t>.</a:t>
            </a:r>
            <a:r>
              <a:rPr lang="en-US" sz="2400" dirty="0">
                <a:solidFill>
                  <a:srgbClr val="FF0000"/>
                </a:solidFill>
              </a:rPr>
              <a:t> </a:t>
            </a:r>
          </a:p>
          <a:p>
            <a:pPr lvl="1"/>
            <a:r>
              <a:rPr lang="en-US" sz="2000" dirty="0"/>
              <a:t>The dairy industry is expected to see heat stress related declines of 0.60-1.35% for average dairy over the next 12 years</a:t>
            </a:r>
          </a:p>
          <a:p>
            <a:pPr lvl="2"/>
            <a:r>
              <a:rPr lang="en-US" sz="1800" dirty="0"/>
              <a:t>Larger declines occurring in the Southern Great Plains and Southeast are due to increasing relative stress</a:t>
            </a:r>
          </a:p>
          <a:p>
            <a:pPr marL="0" indent="0">
              <a:buNone/>
            </a:pPr>
            <a:endParaRPr lang="en-US" sz="2600" dirty="0"/>
          </a:p>
          <a:p>
            <a:endParaRPr lang="en-US" dirty="0"/>
          </a:p>
        </p:txBody>
      </p:sp>
    </p:spTree>
    <p:extLst>
      <p:ext uri="{BB962C8B-B14F-4D97-AF65-F5344CB8AC3E}">
        <p14:creationId xmlns:p14="http://schemas.microsoft.com/office/powerpoint/2010/main" val="1030335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64808-FFD4-CD42-A1D1-FD86996DC44E}"/>
              </a:ext>
            </a:extLst>
          </p:cNvPr>
          <p:cNvSpPr>
            <a:spLocks noGrp="1"/>
          </p:cNvSpPr>
          <p:nvPr>
            <p:ph type="title"/>
          </p:nvPr>
        </p:nvSpPr>
        <p:spPr/>
        <p:txBody>
          <a:bodyPr/>
          <a:lstStyle/>
          <a:p>
            <a:r>
              <a:rPr lang="en-US" dirty="0"/>
              <a:t>Important Facts</a:t>
            </a:r>
          </a:p>
        </p:txBody>
      </p:sp>
      <p:sp>
        <p:nvSpPr>
          <p:cNvPr id="3" name="Content Placeholder 2">
            <a:extLst>
              <a:ext uri="{FF2B5EF4-FFF2-40B4-BE49-F238E27FC236}">
                <a16:creationId xmlns:a16="http://schemas.microsoft.com/office/drawing/2014/main" id="{FF084964-EAA1-A44B-B45E-9CDA82F6C8FC}"/>
              </a:ext>
            </a:extLst>
          </p:cNvPr>
          <p:cNvSpPr>
            <a:spLocks noGrp="1"/>
          </p:cNvSpPr>
          <p:nvPr>
            <p:ph idx="1"/>
          </p:nvPr>
        </p:nvSpPr>
        <p:spPr>
          <a:xfrm>
            <a:off x="2589212" y="1540189"/>
            <a:ext cx="8915400" cy="4534040"/>
          </a:xfrm>
        </p:spPr>
        <p:txBody>
          <a:bodyPr>
            <a:normAutofit lnSpcReduction="10000"/>
          </a:bodyPr>
          <a:lstStyle/>
          <a:p>
            <a:r>
              <a:rPr lang="en-US" sz="2400" dirty="0"/>
              <a:t>$136.7 billion was contributed to the economy in 2015 by agricultural producers and accounted for 2.6 million jobs (around half of the revenue comes from livestock production).</a:t>
            </a:r>
          </a:p>
          <a:p>
            <a:endParaRPr lang="en-US" sz="2400" dirty="0"/>
          </a:p>
          <a:p>
            <a:r>
              <a:rPr lang="en-US" sz="2400" dirty="0"/>
              <a:t>An additional $855 billion of GDP and 21 million jobs come from agriculture related sectors in the food supply chain. </a:t>
            </a:r>
          </a:p>
          <a:p>
            <a:endParaRPr lang="en-US" sz="2400" dirty="0"/>
          </a:p>
          <a:p>
            <a:r>
              <a:rPr lang="en-US" sz="2400" dirty="0"/>
              <a:t>46 million (15%) of the U.S. population lived in rural counties covering 72% of the Nation’s land area in 2013. </a:t>
            </a:r>
          </a:p>
        </p:txBody>
      </p:sp>
    </p:spTree>
    <p:extLst>
      <p:ext uri="{BB962C8B-B14F-4D97-AF65-F5344CB8AC3E}">
        <p14:creationId xmlns:p14="http://schemas.microsoft.com/office/powerpoint/2010/main" val="30888455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4DE691-BD42-034F-A4D7-28985E006496}"/>
              </a:ext>
            </a:extLst>
          </p:cNvPr>
          <p:cNvSpPr>
            <a:spLocks noGrp="1"/>
          </p:cNvSpPr>
          <p:nvPr>
            <p:ph type="title"/>
          </p:nvPr>
        </p:nvSpPr>
        <p:spPr/>
        <p:txBody>
          <a:bodyPr/>
          <a:lstStyle/>
          <a:p>
            <a:r>
              <a:rPr lang="en-US" dirty="0"/>
              <a:t>Health Challenges to Rural Populations and Livestock</a:t>
            </a:r>
          </a:p>
        </p:txBody>
      </p:sp>
      <p:sp>
        <p:nvSpPr>
          <p:cNvPr id="3" name="Content Placeholder 2">
            <a:extLst>
              <a:ext uri="{FF2B5EF4-FFF2-40B4-BE49-F238E27FC236}">
                <a16:creationId xmlns:a16="http://schemas.microsoft.com/office/drawing/2014/main" id="{1A8222B2-C20C-A346-86C1-C157064615CE}"/>
              </a:ext>
            </a:extLst>
          </p:cNvPr>
          <p:cNvSpPr>
            <a:spLocks noGrp="1"/>
          </p:cNvSpPr>
          <p:nvPr>
            <p:ph idx="1"/>
          </p:nvPr>
        </p:nvSpPr>
        <p:spPr>
          <a:xfrm>
            <a:off x="2589212" y="1905000"/>
            <a:ext cx="8915400" cy="4953000"/>
          </a:xfrm>
        </p:spPr>
        <p:txBody>
          <a:bodyPr/>
          <a:lstStyle/>
          <a:p>
            <a:pPr marL="0" indent="0">
              <a:buNone/>
            </a:pPr>
            <a:r>
              <a:rPr lang="en-US" sz="2400" dirty="0"/>
              <a:t>Pork and poultry are housed in environmentally controlled facilities that lessen the impact of temperature extremes on production efficiencies</a:t>
            </a:r>
          </a:p>
          <a:p>
            <a:pPr lvl="1"/>
            <a:r>
              <a:rPr lang="en-US" sz="2000" dirty="0"/>
              <a:t>These systems rely on mechanized systems that are more expensive to operate as temperatures increase and are subject to extreme losses associated with failures of cooling equipment. </a:t>
            </a:r>
          </a:p>
          <a:p>
            <a:pPr marL="0" indent="0">
              <a:buNone/>
            </a:pPr>
            <a:endParaRPr lang="en-US" dirty="0"/>
          </a:p>
        </p:txBody>
      </p:sp>
    </p:spTree>
    <p:extLst>
      <p:ext uri="{BB962C8B-B14F-4D97-AF65-F5344CB8AC3E}">
        <p14:creationId xmlns:p14="http://schemas.microsoft.com/office/powerpoint/2010/main" val="24545298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B3598-0584-6C4E-823B-54BDD5F7FC13}"/>
              </a:ext>
            </a:extLst>
          </p:cNvPr>
          <p:cNvSpPr>
            <a:spLocks noGrp="1"/>
          </p:cNvSpPr>
          <p:nvPr>
            <p:ph type="title"/>
          </p:nvPr>
        </p:nvSpPr>
        <p:spPr/>
        <p:txBody>
          <a:bodyPr/>
          <a:lstStyle/>
          <a:p>
            <a:r>
              <a:rPr lang="en-US" dirty="0"/>
              <a:t>Vulnerability and Adaptive Capacity of Rural Communities</a:t>
            </a:r>
          </a:p>
        </p:txBody>
      </p:sp>
      <p:sp>
        <p:nvSpPr>
          <p:cNvPr id="3" name="Content Placeholder 2">
            <a:extLst>
              <a:ext uri="{FF2B5EF4-FFF2-40B4-BE49-F238E27FC236}">
                <a16:creationId xmlns:a16="http://schemas.microsoft.com/office/drawing/2014/main" id="{18E94838-04D3-6B46-9623-18DA067C9677}"/>
              </a:ext>
            </a:extLst>
          </p:cNvPr>
          <p:cNvSpPr>
            <a:spLocks noGrp="1"/>
          </p:cNvSpPr>
          <p:nvPr>
            <p:ph idx="1"/>
          </p:nvPr>
        </p:nvSpPr>
        <p:spPr>
          <a:xfrm>
            <a:off x="2589212" y="1905000"/>
            <a:ext cx="8915400" cy="4953000"/>
          </a:xfrm>
        </p:spPr>
        <p:txBody>
          <a:bodyPr>
            <a:normAutofit/>
          </a:bodyPr>
          <a:lstStyle/>
          <a:p>
            <a:pPr marL="0" indent="0">
              <a:buNone/>
            </a:pPr>
            <a:r>
              <a:rPr lang="en-US" sz="2400" dirty="0"/>
              <a:t>Rural populations are the stewards of most of the Nation’s forests, watersheds, rangelands, agricultural land, and fisheries, with much of the rural economy closely tied to its natural environment.</a:t>
            </a:r>
          </a:p>
          <a:p>
            <a:pPr marL="685800" lvl="1"/>
            <a:r>
              <a:rPr lang="en-US" sz="2000" dirty="0"/>
              <a:t>Rural residents and the lands they manage have the potential to make important economic and conservation contributions to climate change mitigation and adaptation.</a:t>
            </a:r>
          </a:p>
          <a:p>
            <a:pPr marL="0" indent="0">
              <a:buNone/>
            </a:pPr>
            <a:r>
              <a:rPr lang="en-US" sz="2400" dirty="0"/>
              <a:t>Rural residents are so vulnerable to climate change effects due to their economic dependence on their natural resource base which is subject to multiple climate stressors. </a:t>
            </a:r>
          </a:p>
          <a:p>
            <a:pPr lvl="1"/>
            <a:r>
              <a:rPr lang="en-US" sz="2000" dirty="0"/>
              <a:t>Migrant workers, who provide majority of agriculture labor, are particularly vulnerable.</a:t>
            </a:r>
          </a:p>
        </p:txBody>
      </p:sp>
    </p:spTree>
    <p:extLst>
      <p:ext uri="{BB962C8B-B14F-4D97-AF65-F5344CB8AC3E}">
        <p14:creationId xmlns:p14="http://schemas.microsoft.com/office/powerpoint/2010/main" val="9649251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F90EF-A870-6045-88D9-8074B2598C9E}"/>
              </a:ext>
            </a:extLst>
          </p:cNvPr>
          <p:cNvSpPr>
            <a:spLocks noGrp="1"/>
          </p:cNvSpPr>
          <p:nvPr>
            <p:ph type="title"/>
          </p:nvPr>
        </p:nvSpPr>
        <p:spPr/>
        <p:txBody>
          <a:bodyPr/>
          <a:lstStyle/>
          <a:p>
            <a:r>
              <a:rPr lang="en-US" dirty="0"/>
              <a:t>Vulnerability and Adaptive Capacity of Rural Communities</a:t>
            </a:r>
          </a:p>
        </p:txBody>
      </p:sp>
      <p:sp>
        <p:nvSpPr>
          <p:cNvPr id="3" name="Content Placeholder 2">
            <a:extLst>
              <a:ext uri="{FF2B5EF4-FFF2-40B4-BE49-F238E27FC236}">
                <a16:creationId xmlns:a16="http://schemas.microsoft.com/office/drawing/2014/main" id="{4DEC8AB5-9BBC-4145-9EDC-B834A2090C75}"/>
              </a:ext>
            </a:extLst>
          </p:cNvPr>
          <p:cNvSpPr>
            <a:spLocks noGrp="1"/>
          </p:cNvSpPr>
          <p:nvPr>
            <p:ph idx="1"/>
          </p:nvPr>
        </p:nvSpPr>
        <p:spPr>
          <a:xfrm>
            <a:off x="2589212" y="1905000"/>
            <a:ext cx="8915400" cy="4953000"/>
          </a:xfrm>
        </p:spPr>
        <p:txBody>
          <a:bodyPr>
            <a:normAutofit/>
          </a:bodyPr>
          <a:lstStyle/>
          <a:p>
            <a:pPr marL="0" indent="0">
              <a:buNone/>
            </a:pPr>
            <a:r>
              <a:rPr lang="en-US" sz="2400" dirty="0"/>
              <a:t>A rural community’s ability to adjust to climate change, to take advantage of economic opportunities, and cope with consequences of change depends on a variety of demographic and economic factors.</a:t>
            </a:r>
          </a:p>
          <a:p>
            <a:pPr lvl="1"/>
            <a:r>
              <a:rPr lang="en-US" sz="2000" dirty="0"/>
              <a:t>Rural communities have higher percentages of people living in poverty than urban areas. With children, the elderly, and racial and ethnic minorities tending to be most susceptible to poverty. </a:t>
            </a:r>
          </a:p>
        </p:txBody>
      </p:sp>
    </p:spTree>
    <p:extLst>
      <p:ext uri="{BB962C8B-B14F-4D97-AF65-F5344CB8AC3E}">
        <p14:creationId xmlns:p14="http://schemas.microsoft.com/office/powerpoint/2010/main" val="25957728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2C342-CDED-3745-875A-10E506AF8651}"/>
              </a:ext>
            </a:extLst>
          </p:cNvPr>
          <p:cNvSpPr>
            <a:spLocks noGrp="1"/>
          </p:cNvSpPr>
          <p:nvPr>
            <p:ph type="title"/>
          </p:nvPr>
        </p:nvSpPr>
        <p:spPr/>
        <p:txBody>
          <a:bodyPr/>
          <a:lstStyle/>
          <a:p>
            <a:r>
              <a:rPr lang="en-US" dirty="0"/>
              <a:t>Vulnerability and Adaptive Capacity of Rural Communities</a:t>
            </a:r>
          </a:p>
        </p:txBody>
      </p:sp>
      <p:sp>
        <p:nvSpPr>
          <p:cNvPr id="3" name="Content Placeholder 2">
            <a:extLst>
              <a:ext uri="{FF2B5EF4-FFF2-40B4-BE49-F238E27FC236}">
                <a16:creationId xmlns:a16="http://schemas.microsoft.com/office/drawing/2014/main" id="{B86243F7-B677-5543-8927-BF5FA0D34D2E}"/>
              </a:ext>
            </a:extLst>
          </p:cNvPr>
          <p:cNvSpPr>
            <a:spLocks noGrp="1"/>
          </p:cNvSpPr>
          <p:nvPr>
            <p:ph idx="1"/>
          </p:nvPr>
        </p:nvSpPr>
        <p:spPr>
          <a:xfrm>
            <a:off x="2589212" y="2133600"/>
            <a:ext cx="8915400" cy="4724400"/>
          </a:xfrm>
        </p:spPr>
        <p:txBody>
          <a:bodyPr/>
          <a:lstStyle/>
          <a:p>
            <a:pPr marL="57150" indent="0">
              <a:buNone/>
            </a:pPr>
            <a:r>
              <a:rPr lang="en-US" sz="2400" dirty="0"/>
              <a:t>These social, economic, and institutional contexts which make these populations vulnerable can influence a communities ability to communicate, cooperate, and cope with climate disturbance events. </a:t>
            </a:r>
          </a:p>
          <a:p>
            <a:pPr marL="57150" indent="0">
              <a:buNone/>
            </a:pPr>
            <a:r>
              <a:rPr lang="en-US" sz="2400" dirty="0"/>
              <a:t>Lack of economic diversity, limited access to internet, limited infrastructure regulation, resources, and political clout that further restrict these communities to adapt. </a:t>
            </a:r>
          </a:p>
          <a:p>
            <a:pPr marL="57150" indent="0">
              <a:buNone/>
            </a:pPr>
            <a:r>
              <a:rPr lang="en-US" sz="2400" dirty="0"/>
              <a:t>Resulting in a “climate gap” defined by a disproportionate and unequal impact of climate change and extreme events. </a:t>
            </a:r>
          </a:p>
          <a:p>
            <a:endParaRPr lang="en-US" dirty="0"/>
          </a:p>
        </p:txBody>
      </p:sp>
    </p:spTree>
    <p:extLst>
      <p:ext uri="{BB962C8B-B14F-4D97-AF65-F5344CB8AC3E}">
        <p14:creationId xmlns:p14="http://schemas.microsoft.com/office/powerpoint/2010/main" val="36650716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1BDB3-332D-E141-B5DF-58A6E5B5CB75}"/>
              </a:ext>
            </a:extLst>
          </p:cNvPr>
          <p:cNvSpPr>
            <a:spLocks noGrp="1"/>
          </p:cNvSpPr>
          <p:nvPr>
            <p:ph type="title"/>
          </p:nvPr>
        </p:nvSpPr>
        <p:spPr/>
        <p:txBody>
          <a:bodyPr/>
          <a:lstStyle/>
          <a:p>
            <a:r>
              <a:rPr lang="en-US" dirty="0"/>
              <a:t>Important Takeaways</a:t>
            </a:r>
          </a:p>
        </p:txBody>
      </p:sp>
      <p:sp>
        <p:nvSpPr>
          <p:cNvPr id="3" name="Content Placeholder 2">
            <a:extLst>
              <a:ext uri="{FF2B5EF4-FFF2-40B4-BE49-F238E27FC236}">
                <a16:creationId xmlns:a16="http://schemas.microsoft.com/office/drawing/2014/main" id="{8796017D-EB22-7B41-9511-0D619A226C52}"/>
              </a:ext>
            </a:extLst>
          </p:cNvPr>
          <p:cNvSpPr>
            <a:spLocks noGrp="1"/>
          </p:cNvSpPr>
          <p:nvPr>
            <p:ph idx="1"/>
          </p:nvPr>
        </p:nvSpPr>
        <p:spPr>
          <a:xfrm>
            <a:off x="2589212" y="1300163"/>
            <a:ext cx="8915400" cy="5557837"/>
          </a:xfrm>
        </p:spPr>
        <p:txBody>
          <a:bodyPr>
            <a:normAutofit/>
          </a:bodyPr>
          <a:lstStyle/>
          <a:p>
            <a:r>
              <a:rPr lang="en-US" sz="2800" i="1" dirty="0"/>
              <a:t>1. Regions with an increase in frequency and duration of drought will see a decline in food and forage (i.e. grass or hay) production. </a:t>
            </a:r>
            <a:r>
              <a:rPr lang="en-US" sz="2800" dirty="0"/>
              <a:t>Long term temperature increases could reduce future crop yields under both irrigated and dryland production.</a:t>
            </a:r>
            <a:endParaRPr lang="en-US" sz="2400" i="1" dirty="0"/>
          </a:p>
          <a:p>
            <a:r>
              <a:rPr lang="en-US" sz="2800" i="1" dirty="0"/>
              <a:t>2. The break down of critical soil and water resources will expand as extreme precipitation events increase across the agricultural landscape. </a:t>
            </a:r>
          </a:p>
          <a:p>
            <a:pPr lvl="1"/>
            <a:r>
              <a:rPr lang="en-US" sz="2400" dirty="0"/>
              <a:t>Installation of grassed water ways, covered crops, conservation tillage, and waterway protection strips</a:t>
            </a:r>
            <a:r>
              <a:rPr lang="en-US" sz="2400" i="1" dirty="0"/>
              <a:t>.</a:t>
            </a:r>
          </a:p>
          <a:p>
            <a:endParaRPr lang="en-US" dirty="0"/>
          </a:p>
        </p:txBody>
      </p:sp>
    </p:spTree>
    <p:extLst>
      <p:ext uri="{BB962C8B-B14F-4D97-AF65-F5344CB8AC3E}">
        <p14:creationId xmlns:p14="http://schemas.microsoft.com/office/powerpoint/2010/main" val="9798657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0FDDF-28B0-0547-817B-998A3FEF5039}"/>
              </a:ext>
            </a:extLst>
          </p:cNvPr>
          <p:cNvSpPr>
            <a:spLocks noGrp="1"/>
          </p:cNvSpPr>
          <p:nvPr>
            <p:ph type="title"/>
          </p:nvPr>
        </p:nvSpPr>
        <p:spPr/>
        <p:txBody>
          <a:bodyPr/>
          <a:lstStyle/>
          <a:p>
            <a:r>
              <a:rPr lang="en-US" dirty="0"/>
              <a:t>Important Takeaways</a:t>
            </a:r>
          </a:p>
        </p:txBody>
      </p:sp>
      <p:sp>
        <p:nvSpPr>
          <p:cNvPr id="3" name="Content Placeholder 2">
            <a:extLst>
              <a:ext uri="{FF2B5EF4-FFF2-40B4-BE49-F238E27FC236}">
                <a16:creationId xmlns:a16="http://schemas.microsoft.com/office/drawing/2014/main" id="{64AE40DA-9326-C040-9B5E-5E8C0FFF0973}"/>
              </a:ext>
            </a:extLst>
          </p:cNvPr>
          <p:cNvSpPr>
            <a:spLocks noGrp="1"/>
          </p:cNvSpPr>
          <p:nvPr>
            <p:ph idx="1"/>
          </p:nvPr>
        </p:nvSpPr>
        <p:spPr>
          <a:xfrm>
            <a:off x="2589212" y="1905000"/>
            <a:ext cx="8915400" cy="4953000"/>
          </a:xfrm>
        </p:spPr>
        <p:txBody>
          <a:bodyPr>
            <a:normAutofit/>
          </a:bodyPr>
          <a:lstStyle/>
          <a:p>
            <a:pPr marL="0" indent="0">
              <a:buNone/>
            </a:pPr>
            <a:r>
              <a:rPr lang="en-US" sz="2800" i="1" dirty="0"/>
              <a:t>3. The number of issues related to human and livestock health are growing due to the increased frequency and intensity of high temperature extremes. Extreme heat conditions contribute to heat exhaustion, heat-stroke, and heart attacks in humans while also inducing heat stress in livestock resulting in large economic losses for producers. </a:t>
            </a:r>
          </a:p>
          <a:p>
            <a:pPr lvl="1"/>
            <a:r>
              <a:rPr lang="en-US" sz="2400" dirty="0"/>
              <a:t>Establish expanded health services in rural areas, use heat tolerant livestock, and improve the design of animal housing. </a:t>
            </a:r>
            <a:endParaRPr lang="en-US" sz="2400" i="1" dirty="0"/>
          </a:p>
          <a:p>
            <a:endParaRPr lang="en-US" dirty="0"/>
          </a:p>
        </p:txBody>
      </p:sp>
    </p:spTree>
    <p:extLst>
      <p:ext uri="{BB962C8B-B14F-4D97-AF65-F5344CB8AC3E}">
        <p14:creationId xmlns:p14="http://schemas.microsoft.com/office/powerpoint/2010/main" val="29481201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F0069-A162-B447-9F43-8B7C64241E20}"/>
              </a:ext>
            </a:extLst>
          </p:cNvPr>
          <p:cNvSpPr>
            <a:spLocks noGrp="1"/>
          </p:cNvSpPr>
          <p:nvPr>
            <p:ph type="title"/>
          </p:nvPr>
        </p:nvSpPr>
        <p:spPr/>
        <p:txBody>
          <a:bodyPr/>
          <a:lstStyle/>
          <a:p>
            <a:r>
              <a:rPr lang="en-US" dirty="0"/>
              <a:t>Important Takeaways</a:t>
            </a:r>
          </a:p>
        </p:txBody>
      </p:sp>
      <p:sp>
        <p:nvSpPr>
          <p:cNvPr id="3" name="Content Placeholder 2">
            <a:extLst>
              <a:ext uri="{FF2B5EF4-FFF2-40B4-BE49-F238E27FC236}">
                <a16:creationId xmlns:a16="http://schemas.microsoft.com/office/drawing/2014/main" id="{CA4E35D2-6AD3-7246-95BA-C047CF898D58}"/>
              </a:ext>
            </a:extLst>
          </p:cNvPr>
          <p:cNvSpPr>
            <a:spLocks noGrp="1"/>
          </p:cNvSpPr>
          <p:nvPr>
            <p:ph idx="1"/>
          </p:nvPr>
        </p:nvSpPr>
        <p:spPr>
          <a:xfrm>
            <a:off x="2589212" y="1905000"/>
            <a:ext cx="8915400" cy="4953000"/>
          </a:xfrm>
        </p:spPr>
        <p:txBody>
          <a:bodyPr/>
          <a:lstStyle/>
          <a:p>
            <a:pPr marL="0" indent="0">
              <a:buNone/>
            </a:pPr>
            <a:r>
              <a:rPr lang="en-US" sz="2800" i="1" dirty="0"/>
              <a:t>4. Residents within rural communities have limited capacity to respond to climate change impacts, due to poverty and limitations of community resources. Communication, transportation, water, and sanitary infrastructure are vulnerable to disruption from climate stressors. </a:t>
            </a:r>
          </a:p>
          <a:p>
            <a:pPr lvl="1"/>
            <a:r>
              <a:rPr lang="en-US" sz="2400" dirty="0"/>
              <a:t>Increases in local capacity to make adaptive improvements in community resources. </a:t>
            </a:r>
            <a:endParaRPr lang="en-US" sz="2400" i="1" dirty="0"/>
          </a:p>
          <a:p>
            <a:pPr marL="0" indent="0">
              <a:buNone/>
            </a:pPr>
            <a:endParaRPr lang="en-US" dirty="0"/>
          </a:p>
        </p:txBody>
      </p:sp>
    </p:spTree>
    <p:extLst>
      <p:ext uri="{BB962C8B-B14F-4D97-AF65-F5344CB8AC3E}">
        <p14:creationId xmlns:p14="http://schemas.microsoft.com/office/powerpoint/2010/main" val="18698957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92B3E1E-7C13-0C41-BC40-31C9A75D176A}"/>
              </a:ext>
            </a:extLst>
          </p:cNvPr>
          <p:cNvSpPr txBox="1"/>
          <p:nvPr/>
        </p:nvSpPr>
        <p:spPr>
          <a:xfrm>
            <a:off x="2931318" y="785813"/>
            <a:ext cx="8527257" cy="5447645"/>
          </a:xfrm>
          <a:prstGeom prst="rect">
            <a:avLst/>
          </a:prstGeom>
          <a:noFill/>
        </p:spPr>
        <p:txBody>
          <a:bodyPr wrap="square" rtlCol="0">
            <a:spAutoFit/>
          </a:bodyPr>
          <a:lstStyle/>
          <a:p>
            <a:r>
              <a:rPr lang="en-US" sz="2400" b="1" i="1" dirty="0"/>
              <a:t>Federal Coordinating Lead Author </a:t>
            </a:r>
            <a:endParaRPr lang="en-US" sz="2400" i="1" dirty="0"/>
          </a:p>
          <a:p>
            <a:r>
              <a:rPr lang="en-US" b="1" dirty="0"/>
              <a:t>Carolyn Olson </a:t>
            </a:r>
            <a:endParaRPr lang="en-US" dirty="0"/>
          </a:p>
          <a:p>
            <a:r>
              <a:rPr lang="en-US" dirty="0"/>
              <a:t>	U.S. Department of Agriculture </a:t>
            </a:r>
          </a:p>
          <a:p>
            <a:r>
              <a:rPr lang="en-US" sz="2400" b="1" i="1" dirty="0"/>
              <a:t>Chapter Leads </a:t>
            </a:r>
            <a:endParaRPr lang="en-US" sz="2400" i="1" dirty="0"/>
          </a:p>
          <a:p>
            <a:r>
              <a:rPr lang="en-US" b="1" dirty="0"/>
              <a:t>Prasanna Gowda </a:t>
            </a:r>
            <a:endParaRPr lang="en-US" dirty="0"/>
          </a:p>
          <a:p>
            <a:r>
              <a:rPr lang="en-US" dirty="0"/>
              <a:t>	USDA Agricultural Research Service </a:t>
            </a:r>
          </a:p>
          <a:p>
            <a:r>
              <a:rPr lang="en-US" b="1" dirty="0"/>
              <a:t>Jean L. Steiner </a:t>
            </a:r>
            <a:endParaRPr lang="en-US" dirty="0"/>
          </a:p>
          <a:p>
            <a:r>
              <a:rPr lang="en-US" dirty="0"/>
              <a:t>	USDA Agricultural Research Service </a:t>
            </a:r>
          </a:p>
          <a:p>
            <a:r>
              <a:rPr lang="en-US" sz="2400" b="1" dirty="0"/>
              <a:t>Chapter Authors </a:t>
            </a:r>
            <a:endParaRPr lang="en-US" sz="2400" dirty="0"/>
          </a:p>
          <a:p>
            <a:r>
              <a:rPr lang="en-US" b="1" dirty="0"/>
              <a:t>Tracey </a:t>
            </a:r>
            <a:r>
              <a:rPr lang="en-US" b="1" dirty="0" err="1"/>
              <a:t>Farrigan</a:t>
            </a:r>
            <a:r>
              <a:rPr lang="en-US" b="1" dirty="0"/>
              <a:t> </a:t>
            </a:r>
            <a:endParaRPr lang="en-US" dirty="0"/>
          </a:p>
          <a:p>
            <a:r>
              <a:rPr lang="en-US" dirty="0"/>
              <a:t>	USDA Economic Research Service </a:t>
            </a:r>
          </a:p>
          <a:p>
            <a:r>
              <a:rPr lang="en-US" b="1" dirty="0"/>
              <a:t>Michael A. </a:t>
            </a:r>
            <a:r>
              <a:rPr lang="en-US" b="1" dirty="0" err="1"/>
              <a:t>Grusak</a:t>
            </a:r>
            <a:r>
              <a:rPr lang="en-US" b="1" dirty="0"/>
              <a:t> </a:t>
            </a:r>
            <a:endParaRPr lang="en-US" dirty="0"/>
          </a:p>
          <a:p>
            <a:r>
              <a:rPr lang="en-US" dirty="0"/>
              <a:t>	USDA Agricultural Research Service </a:t>
            </a:r>
          </a:p>
          <a:p>
            <a:r>
              <a:rPr lang="en-US" b="1" dirty="0"/>
              <a:t>Mark Boggess </a:t>
            </a:r>
            <a:endParaRPr lang="en-US" dirty="0"/>
          </a:p>
          <a:p>
            <a:r>
              <a:rPr lang="en-US" dirty="0"/>
              <a:t>	USDA Agricultural Research Service </a:t>
            </a:r>
          </a:p>
          <a:p>
            <a:r>
              <a:rPr lang="en-US" sz="2400" b="1" dirty="0"/>
              <a:t>Review Editor </a:t>
            </a:r>
            <a:endParaRPr lang="en-US" sz="2400" dirty="0"/>
          </a:p>
          <a:p>
            <a:r>
              <a:rPr lang="en-US" b="1" dirty="0"/>
              <a:t>Georgine </a:t>
            </a:r>
            <a:r>
              <a:rPr lang="en-US" b="1" dirty="0" err="1"/>
              <a:t>Yorgey</a:t>
            </a:r>
            <a:r>
              <a:rPr lang="en-US" b="1" dirty="0"/>
              <a:t> </a:t>
            </a:r>
            <a:endParaRPr lang="en-US" dirty="0"/>
          </a:p>
          <a:p>
            <a:r>
              <a:rPr lang="en-US" dirty="0"/>
              <a:t>	Washington State University </a:t>
            </a:r>
          </a:p>
        </p:txBody>
      </p:sp>
    </p:spTree>
    <p:extLst>
      <p:ext uri="{BB962C8B-B14F-4D97-AF65-F5344CB8AC3E}">
        <p14:creationId xmlns:p14="http://schemas.microsoft.com/office/powerpoint/2010/main" val="4274843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D5EB5EF-2326-3E4E-B18D-58D84264E36E}"/>
              </a:ext>
            </a:extLst>
          </p:cNvPr>
          <p:cNvPicPr>
            <a:picLocks noChangeAspect="1"/>
          </p:cNvPicPr>
          <p:nvPr/>
        </p:nvPicPr>
        <p:blipFill rotWithShape="1">
          <a:blip r:embed="rId2"/>
          <a:srcRect l="15283" t="2744" r="22736" b="6142"/>
          <a:stretch/>
        </p:blipFill>
        <p:spPr>
          <a:xfrm>
            <a:off x="0" y="0"/>
            <a:ext cx="8297799" cy="6858000"/>
          </a:xfrm>
          <a:prstGeom prst="rect">
            <a:avLst/>
          </a:prstGeom>
        </p:spPr>
      </p:pic>
      <p:sp>
        <p:nvSpPr>
          <p:cNvPr id="6" name="TextBox 5">
            <a:extLst>
              <a:ext uri="{FF2B5EF4-FFF2-40B4-BE49-F238E27FC236}">
                <a16:creationId xmlns:a16="http://schemas.microsoft.com/office/drawing/2014/main" id="{CB044E63-DC6A-DB46-BA6D-75EA3707F32E}"/>
              </a:ext>
            </a:extLst>
          </p:cNvPr>
          <p:cNvSpPr txBox="1"/>
          <p:nvPr/>
        </p:nvSpPr>
        <p:spPr>
          <a:xfrm>
            <a:off x="8483162" y="261257"/>
            <a:ext cx="3708837" cy="2608916"/>
          </a:xfrm>
          <a:prstGeom prst="rect">
            <a:avLst/>
          </a:prstGeom>
          <a:noFill/>
        </p:spPr>
        <p:txBody>
          <a:bodyPr wrap="square" rtlCol="0">
            <a:spAutoFit/>
          </a:bodyPr>
          <a:lstStyle/>
          <a:p>
            <a:r>
              <a:rPr lang="en-US" dirty="0"/>
              <a:t>Figure 10.1</a:t>
            </a:r>
          </a:p>
          <a:p>
            <a:endParaRPr lang="en-US" dirty="0"/>
          </a:p>
          <a:p>
            <a:pPr marL="342900" indent="-342900">
              <a:buAutoNum type="alphaLcParenBoth"/>
            </a:pPr>
            <a:r>
              <a:rPr lang="en-US" dirty="0"/>
              <a:t> Contribution of agriculture and related sectors to the U.S. economy</a:t>
            </a:r>
          </a:p>
          <a:p>
            <a:pPr marL="342900" indent="-342900">
              <a:buAutoNum type="alphaLcParenBoth"/>
            </a:pPr>
            <a:endParaRPr lang="en-US" dirty="0"/>
          </a:p>
          <a:p>
            <a:pPr marL="342900" indent="-342900">
              <a:buAutoNum type="alphaLcParenBoth"/>
            </a:pPr>
            <a:r>
              <a:rPr lang="en-US" dirty="0"/>
              <a:t> Employment figures in agriculture and related sectors (as of 2015)</a:t>
            </a:r>
          </a:p>
        </p:txBody>
      </p:sp>
    </p:spTree>
    <p:extLst>
      <p:ext uri="{BB962C8B-B14F-4D97-AF65-F5344CB8AC3E}">
        <p14:creationId xmlns:p14="http://schemas.microsoft.com/office/powerpoint/2010/main" val="34116024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59C671B-1B22-4141-A9C0-2E7941FDA7C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 y="228600"/>
            <a:ext cx="2851523" cy="6638625"/>
            <a:chOff x="2487613" y="285750"/>
            <a:chExt cx="2428875" cy="5654676"/>
          </a:xfrm>
        </p:grpSpPr>
        <p:sp>
          <p:nvSpPr>
            <p:cNvPr id="11" name="Freeform 11">
              <a:extLst>
                <a:ext uri="{FF2B5EF4-FFF2-40B4-BE49-F238E27FC236}">
                  <a16:creationId xmlns:a16="http://schemas.microsoft.com/office/drawing/2014/main" id="{7B2F5A4B-FA0F-4625-82F7-1D3F11281B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12" name="Freeform 12">
              <a:extLst>
                <a:ext uri="{FF2B5EF4-FFF2-40B4-BE49-F238E27FC236}">
                  <a16:creationId xmlns:a16="http://schemas.microsoft.com/office/drawing/2014/main" id="{9ACB0BAE-722F-4C91-8C2A-44EF768E83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13" name="Freeform 13">
              <a:extLst>
                <a:ext uri="{FF2B5EF4-FFF2-40B4-BE49-F238E27FC236}">
                  <a16:creationId xmlns:a16="http://schemas.microsoft.com/office/drawing/2014/main" id="{C3AC4D9F-59AC-421A-9FF3-C936CEC439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14" name="Freeform 14">
              <a:extLst>
                <a:ext uri="{FF2B5EF4-FFF2-40B4-BE49-F238E27FC236}">
                  <a16:creationId xmlns:a16="http://schemas.microsoft.com/office/drawing/2014/main" id="{797BCE03-677D-4D65-A4D1-1FD721DD5D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15" name="Freeform 15">
              <a:extLst>
                <a:ext uri="{FF2B5EF4-FFF2-40B4-BE49-F238E27FC236}">
                  <a16:creationId xmlns:a16="http://schemas.microsoft.com/office/drawing/2014/main" id="{D007E5D0-0B4E-4094-988C-9917146C2D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16" name="Freeform 16">
              <a:extLst>
                <a:ext uri="{FF2B5EF4-FFF2-40B4-BE49-F238E27FC236}">
                  <a16:creationId xmlns:a16="http://schemas.microsoft.com/office/drawing/2014/main" id="{024DB804-C06B-4A0A-AC43-6BCCB7D760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17" name="Freeform 17">
              <a:extLst>
                <a:ext uri="{FF2B5EF4-FFF2-40B4-BE49-F238E27FC236}">
                  <a16:creationId xmlns:a16="http://schemas.microsoft.com/office/drawing/2014/main" id="{B51DC17A-305E-486E-A527-5E8068E9EF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18" name="Freeform 18">
              <a:extLst>
                <a:ext uri="{FF2B5EF4-FFF2-40B4-BE49-F238E27FC236}">
                  <a16:creationId xmlns:a16="http://schemas.microsoft.com/office/drawing/2014/main" id="{B6CCA716-6D46-4523-BF96-FF1B0C5464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19" name="Freeform 19">
              <a:extLst>
                <a:ext uri="{FF2B5EF4-FFF2-40B4-BE49-F238E27FC236}">
                  <a16:creationId xmlns:a16="http://schemas.microsoft.com/office/drawing/2014/main" id="{E632B09A-D30C-4268-B28B-ACD61276308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20" name="Freeform 20">
              <a:extLst>
                <a:ext uri="{FF2B5EF4-FFF2-40B4-BE49-F238E27FC236}">
                  <a16:creationId xmlns:a16="http://schemas.microsoft.com/office/drawing/2014/main" id="{5FC839A4-228B-4EC0-8AF4-D8E38ECE67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21" name="Freeform 21">
              <a:extLst>
                <a:ext uri="{FF2B5EF4-FFF2-40B4-BE49-F238E27FC236}">
                  <a16:creationId xmlns:a16="http://schemas.microsoft.com/office/drawing/2014/main" id="{A8FFB1A1-5BB5-4551-87CD-F3365E6FE9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22" name="Freeform 22">
              <a:extLst>
                <a:ext uri="{FF2B5EF4-FFF2-40B4-BE49-F238E27FC236}">
                  <a16:creationId xmlns:a16="http://schemas.microsoft.com/office/drawing/2014/main" id="{D05AF173-8E70-41FA-9254-DF9AC3DDA2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24" name="Group 23">
            <a:extLst>
              <a:ext uri="{FF2B5EF4-FFF2-40B4-BE49-F238E27FC236}">
                <a16:creationId xmlns:a16="http://schemas.microsoft.com/office/drawing/2014/main" id="{1D56A4CE-A3F4-4CFF-9A65-C029AC17B7C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7224" y="-786"/>
            <a:ext cx="2356675" cy="6854040"/>
            <a:chOff x="6627813" y="194833"/>
            <a:chExt cx="1952625" cy="5678918"/>
          </a:xfrm>
        </p:grpSpPr>
        <p:sp>
          <p:nvSpPr>
            <p:cNvPr id="25" name="Freeform 27">
              <a:extLst>
                <a:ext uri="{FF2B5EF4-FFF2-40B4-BE49-F238E27FC236}">
                  <a16:creationId xmlns:a16="http://schemas.microsoft.com/office/drawing/2014/main" id="{DF669161-0B30-4C76-96BF-962027487D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26" name="Freeform 28">
              <a:extLst>
                <a:ext uri="{FF2B5EF4-FFF2-40B4-BE49-F238E27FC236}">
                  <a16:creationId xmlns:a16="http://schemas.microsoft.com/office/drawing/2014/main" id="{A5232353-CF7C-44DD-8BEE-1C8FF54CDD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27" name="Freeform 29">
              <a:extLst>
                <a:ext uri="{FF2B5EF4-FFF2-40B4-BE49-F238E27FC236}">
                  <a16:creationId xmlns:a16="http://schemas.microsoft.com/office/drawing/2014/main" id="{AEA6CAE2-8741-4E88-A632-69C2B2EC58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28" name="Freeform 30">
              <a:extLst>
                <a:ext uri="{FF2B5EF4-FFF2-40B4-BE49-F238E27FC236}">
                  <a16:creationId xmlns:a16="http://schemas.microsoft.com/office/drawing/2014/main" id="{014AC37D-4388-4AE6-9D4D-CCD99A608C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29" name="Freeform 31">
              <a:extLst>
                <a:ext uri="{FF2B5EF4-FFF2-40B4-BE49-F238E27FC236}">
                  <a16:creationId xmlns:a16="http://schemas.microsoft.com/office/drawing/2014/main" id="{7FE084B0-333E-4F7C-83F1-F7D132527D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30" name="Freeform 32">
              <a:extLst>
                <a:ext uri="{FF2B5EF4-FFF2-40B4-BE49-F238E27FC236}">
                  <a16:creationId xmlns:a16="http://schemas.microsoft.com/office/drawing/2014/main" id="{FDCFCB98-2E3A-4227-823C-80489BB284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31" name="Freeform 33">
              <a:extLst>
                <a:ext uri="{FF2B5EF4-FFF2-40B4-BE49-F238E27FC236}">
                  <a16:creationId xmlns:a16="http://schemas.microsoft.com/office/drawing/2014/main" id="{252F94DE-A6A3-4463-BE05-34281F1C878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32" name="Freeform 34">
              <a:extLst>
                <a:ext uri="{FF2B5EF4-FFF2-40B4-BE49-F238E27FC236}">
                  <a16:creationId xmlns:a16="http://schemas.microsoft.com/office/drawing/2014/main" id="{16EA21FA-886F-43CF-9D44-C1342F3055B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33" name="Freeform 35">
              <a:extLst>
                <a:ext uri="{FF2B5EF4-FFF2-40B4-BE49-F238E27FC236}">
                  <a16:creationId xmlns:a16="http://schemas.microsoft.com/office/drawing/2014/main" id="{88C821A5-BCF7-47FE-894F-0ADC5FDB28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34" name="Freeform 36">
              <a:extLst>
                <a:ext uri="{FF2B5EF4-FFF2-40B4-BE49-F238E27FC236}">
                  <a16:creationId xmlns:a16="http://schemas.microsoft.com/office/drawing/2014/main" id="{F8337ECE-206A-472E-AFC4-0F230C91E8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35" name="Freeform 37">
              <a:extLst>
                <a:ext uri="{FF2B5EF4-FFF2-40B4-BE49-F238E27FC236}">
                  <a16:creationId xmlns:a16="http://schemas.microsoft.com/office/drawing/2014/main" id="{90BB2EC4-D043-4B43-87E7-723A787EE8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36" name="Freeform 38">
              <a:extLst>
                <a:ext uri="{FF2B5EF4-FFF2-40B4-BE49-F238E27FC236}">
                  <a16:creationId xmlns:a16="http://schemas.microsoft.com/office/drawing/2014/main" id="{04013015-AF71-47BC-BE4D-ED9EFA24FF2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38" name="Rectangle 37">
            <a:extLst>
              <a:ext uri="{FF2B5EF4-FFF2-40B4-BE49-F238E27FC236}">
                <a16:creationId xmlns:a16="http://schemas.microsoft.com/office/drawing/2014/main" id="{71B30B18-D920-4E3E-B931-1F310244C1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40" name="Freeform 11">
            <a:extLst>
              <a:ext uri="{FF2B5EF4-FFF2-40B4-BE49-F238E27FC236}">
                <a16:creationId xmlns:a16="http://schemas.microsoft.com/office/drawing/2014/main" id="{C70EF50A-66E6-460A-8AF9-47A10D0D99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useBgFill="1">
        <p:nvSpPr>
          <p:cNvPr id="42" name="Rectangle 41">
            <a:extLst>
              <a:ext uri="{FF2B5EF4-FFF2-40B4-BE49-F238E27FC236}">
                <a16:creationId xmlns:a16="http://schemas.microsoft.com/office/drawing/2014/main" id="{34699877-13E3-4FC1-B91B-2A8A8FA768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BC4CB122-E2DC-4CA5-8B6F-B49249C78D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267478"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46" name="Rectangle 45">
            <a:extLst>
              <a:ext uri="{FF2B5EF4-FFF2-40B4-BE49-F238E27FC236}">
                <a16:creationId xmlns:a16="http://schemas.microsoft.com/office/drawing/2014/main" id="{7AB22E03-3087-4988-9DB5-572918FB95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89212" y="313809"/>
            <a:ext cx="9281055" cy="6222458"/>
          </a:xfrm>
          <a:prstGeom prst="rect">
            <a:avLst/>
          </a:prstGeom>
          <a:solidFill>
            <a:schemeClr val="bg1"/>
          </a:solidFill>
          <a:ln w="12700" cap="sq">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5">
            <a:extLst>
              <a:ext uri="{FF2B5EF4-FFF2-40B4-BE49-F238E27FC236}">
                <a16:creationId xmlns:a16="http://schemas.microsoft.com/office/drawing/2014/main" id="{4B2A5927-4A36-47DC-BF12-54A96B456D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823682"/>
            <a:ext cx="3536576" cy="857047"/>
          </a:xfrm>
          <a:prstGeom prst="rightArrow">
            <a:avLst>
              <a:gd name="adj1" fmla="val 100000"/>
              <a:gd name="adj2" fmla="val 44189"/>
            </a:avLst>
          </a:pr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pic>
        <p:nvPicPr>
          <p:cNvPr id="5" name="Picture 4">
            <a:extLst>
              <a:ext uri="{FF2B5EF4-FFF2-40B4-BE49-F238E27FC236}">
                <a16:creationId xmlns:a16="http://schemas.microsoft.com/office/drawing/2014/main" id="{FAB49480-A517-5B45-8BA7-E1466405ECE6}"/>
              </a:ext>
            </a:extLst>
          </p:cNvPr>
          <p:cNvPicPr>
            <a:picLocks noChangeAspect="1"/>
          </p:cNvPicPr>
          <p:nvPr/>
        </p:nvPicPr>
        <p:blipFill rotWithShape="1">
          <a:blip r:embed="rId2"/>
          <a:srcRect l="33962" t="10546" r="4198" b="33325"/>
          <a:stretch/>
        </p:blipFill>
        <p:spPr>
          <a:xfrm>
            <a:off x="2267478" y="109449"/>
            <a:ext cx="9788169" cy="4997373"/>
          </a:xfrm>
          <a:prstGeom prst="rect">
            <a:avLst/>
          </a:prstGeom>
        </p:spPr>
      </p:pic>
      <p:sp>
        <p:nvSpPr>
          <p:cNvPr id="6" name="TextBox 5">
            <a:extLst>
              <a:ext uri="{FF2B5EF4-FFF2-40B4-BE49-F238E27FC236}">
                <a16:creationId xmlns:a16="http://schemas.microsoft.com/office/drawing/2014/main" id="{CEDA8BAF-7C0C-CB47-A49F-004552C5505D}"/>
              </a:ext>
            </a:extLst>
          </p:cNvPr>
          <p:cNvSpPr txBox="1"/>
          <p:nvPr/>
        </p:nvSpPr>
        <p:spPr>
          <a:xfrm>
            <a:off x="2634055" y="5093568"/>
            <a:ext cx="9236212" cy="1200329"/>
          </a:xfrm>
          <a:prstGeom prst="rect">
            <a:avLst/>
          </a:prstGeom>
          <a:noFill/>
        </p:spPr>
        <p:txBody>
          <a:bodyPr wrap="square" rtlCol="0">
            <a:spAutoFit/>
          </a:bodyPr>
          <a:lstStyle/>
          <a:p>
            <a:r>
              <a:rPr lang="en-US" dirty="0"/>
              <a:t>Figure 10.2</a:t>
            </a:r>
          </a:p>
          <a:p>
            <a:endParaRPr lang="en-US" dirty="0"/>
          </a:p>
          <a:p>
            <a:r>
              <a:rPr lang="en-US" dirty="0"/>
              <a:t>(a) Population changes for 2010-2017 (b) poverty rates for 2011-2015 in rural U.S. communities. </a:t>
            </a:r>
          </a:p>
        </p:txBody>
      </p:sp>
    </p:spTree>
    <p:extLst>
      <p:ext uri="{BB962C8B-B14F-4D97-AF65-F5344CB8AC3E}">
        <p14:creationId xmlns:p14="http://schemas.microsoft.com/office/powerpoint/2010/main" val="588316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9D53D-7B66-1B49-B77E-21441CAD3AFF}"/>
              </a:ext>
            </a:extLst>
          </p:cNvPr>
          <p:cNvSpPr>
            <a:spLocks noGrp="1"/>
          </p:cNvSpPr>
          <p:nvPr>
            <p:ph type="title"/>
          </p:nvPr>
        </p:nvSpPr>
        <p:spPr/>
        <p:txBody>
          <a:bodyPr/>
          <a:lstStyle/>
          <a:p>
            <a:r>
              <a:rPr lang="en-US" dirty="0"/>
              <a:t>Key Points</a:t>
            </a:r>
          </a:p>
        </p:txBody>
      </p:sp>
      <p:sp>
        <p:nvSpPr>
          <p:cNvPr id="3" name="Content Placeholder 2">
            <a:extLst>
              <a:ext uri="{FF2B5EF4-FFF2-40B4-BE49-F238E27FC236}">
                <a16:creationId xmlns:a16="http://schemas.microsoft.com/office/drawing/2014/main" id="{108125B1-4552-D244-8B4D-04938BF540B6}"/>
              </a:ext>
            </a:extLst>
          </p:cNvPr>
          <p:cNvSpPr>
            <a:spLocks noGrp="1"/>
          </p:cNvSpPr>
          <p:nvPr>
            <p:ph idx="1"/>
          </p:nvPr>
        </p:nvSpPr>
        <p:spPr/>
        <p:txBody>
          <a:bodyPr>
            <a:normAutofit lnSpcReduction="10000"/>
          </a:bodyPr>
          <a:lstStyle/>
          <a:p>
            <a:r>
              <a:rPr lang="en-US" sz="2400" dirty="0"/>
              <a:t>Reduced Agricultural Productivity</a:t>
            </a:r>
          </a:p>
          <a:p>
            <a:endParaRPr lang="en-US" sz="2400" dirty="0"/>
          </a:p>
          <a:p>
            <a:r>
              <a:rPr lang="en-US" sz="2400" dirty="0"/>
              <a:t>Degradation of Soil and Water Resources</a:t>
            </a:r>
          </a:p>
          <a:p>
            <a:endParaRPr lang="en-US" sz="2400" dirty="0"/>
          </a:p>
          <a:p>
            <a:r>
              <a:rPr lang="en-US" sz="2400" dirty="0"/>
              <a:t>Health Challenges to Rural Populations and Livestock</a:t>
            </a:r>
          </a:p>
          <a:p>
            <a:endParaRPr lang="en-US" sz="2400" dirty="0"/>
          </a:p>
          <a:p>
            <a:r>
              <a:rPr lang="en-US" sz="2400" dirty="0"/>
              <a:t>Vulnerability and Adaptive Capacity of Rural Communities</a:t>
            </a:r>
          </a:p>
          <a:p>
            <a:endParaRPr lang="en-US" dirty="0"/>
          </a:p>
          <a:p>
            <a:endParaRPr lang="en-US" dirty="0"/>
          </a:p>
        </p:txBody>
      </p:sp>
    </p:spTree>
    <p:extLst>
      <p:ext uri="{BB962C8B-B14F-4D97-AF65-F5344CB8AC3E}">
        <p14:creationId xmlns:p14="http://schemas.microsoft.com/office/powerpoint/2010/main" val="3737432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A21307-DC5A-CF40-A0BA-0182862BCF0E}"/>
              </a:ext>
            </a:extLst>
          </p:cNvPr>
          <p:cNvSpPr>
            <a:spLocks noGrp="1"/>
          </p:cNvSpPr>
          <p:nvPr>
            <p:ph type="title"/>
          </p:nvPr>
        </p:nvSpPr>
        <p:spPr/>
        <p:txBody>
          <a:bodyPr/>
          <a:lstStyle/>
          <a:p>
            <a:r>
              <a:rPr lang="en-US" dirty="0"/>
              <a:t>Reduced Agricultural Productivity</a:t>
            </a:r>
          </a:p>
        </p:txBody>
      </p:sp>
      <p:sp>
        <p:nvSpPr>
          <p:cNvPr id="3" name="Content Placeholder 2">
            <a:extLst>
              <a:ext uri="{FF2B5EF4-FFF2-40B4-BE49-F238E27FC236}">
                <a16:creationId xmlns:a16="http://schemas.microsoft.com/office/drawing/2014/main" id="{24ABB54D-E11E-3C44-8866-F25CA09075B6}"/>
              </a:ext>
            </a:extLst>
          </p:cNvPr>
          <p:cNvSpPr>
            <a:spLocks noGrp="1"/>
          </p:cNvSpPr>
          <p:nvPr>
            <p:ph idx="1"/>
          </p:nvPr>
        </p:nvSpPr>
        <p:spPr>
          <a:xfrm>
            <a:off x="2589212" y="1385888"/>
            <a:ext cx="8915400" cy="5472112"/>
          </a:xfrm>
        </p:spPr>
        <p:txBody>
          <a:bodyPr>
            <a:normAutofit lnSpcReduction="10000"/>
          </a:bodyPr>
          <a:lstStyle/>
          <a:p>
            <a:pPr marL="57150" indent="0">
              <a:buNone/>
            </a:pPr>
            <a:r>
              <a:rPr lang="en-US" sz="2800" dirty="0"/>
              <a:t>Climate reports suggest an increase of drought and the elevation of temperatures during growing-seasons.</a:t>
            </a:r>
          </a:p>
          <a:p>
            <a:pPr lvl="1"/>
            <a:r>
              <a:rPr lang="en-US" sz="2400" dirty="0"/>
              <a:t>Elevated temperatures can increase the rate of drought</a:t>
            </a:r>
          </a:p>
          <a:p>
            <a:pPr marL="0" indent="0">
              <a:buNone/>
            </a:pPr>
            <a:r>
              <a:rPr lang="en-US" sz="2800" dirty="0"/>
              <a:t>Increased precipitation rates, caused by high temperatures, in association with drought will result in;</a:t>
            </a:r>
          </a:p>
          <a:p>
            <a:pPr lvl="2"/>
            <a:r>
              <a:rPr lang="en-US" sz="2400" dirty="0"/>
              <a:t> exacerbated plant stress</a:t>
            </a:r>
          </a:p>
          <a:p>
            <a:pPr lvl="2"/>
            <a:r>
              <a:rPr lang="en-US" sz="2400" dirty="0"/>
              <a:t> yield reduction</a:t>
            </a:r>
          </a:p>
          <a:p>
            <a:pPr lvl="2"/>
            <a:r>
              <a:rPr lang="en-US" sz="2400" dirty="0"/>
              <a:t> increase in fire risk</a:t>
            </a:r>
          </a:p>
          <a:p>
            <a:pPr lvl="2"/>
            <a:r>
              <a:rPr lang="en-US" sz="2400" dirty="0"/>
              <a:t> depletion of surface and groundwater resources</a:t>
            </a:r>
          </a:p>
          <a:p>
            <a:pPr lvl="1"/>
            <a:endParaRPr lang="en-US" dirty="0"/>
          </a:p>
        </p:txBody>
      </p:sp>
    </p:spTree>
    <p:extLst>
      <p:ext uri="{BB962C8B-B14F-4D97-AF65-F5344CB8AC3E}">
        <p14:creationId xmlns:p14="http://schemas.microsoft.com/office/powerpoint/2010/main" val="31243545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F10BEF-02DD-D945-9AF9-0237D1FD8879}"/>
              </a:ext>
            </a:extLst>
          </p:cNvPr>
          <p:cNvSpPr>
            <a:spLocks noGrp="1"/>
          </p:cNvSpPr>
          <p:nvPr>
            <p:ph type="title"/>
          </p:nvPr>
        </p:nvSpPr>
        <p:spPr/>
        <p:txBody>
          <a:bodyPr/>
          <a:lstStyle/>
          <a:p>
            <a:r>
              <a:rPr lang="en-US" dirty="0"/>
              <a:t>Reduced Agricultural Productivity</a:t>
            </a:r>
          </a:p>
        </p:txBody>
      </p:sp>
      <p:sp>
        <p:nvSpPr>
          <p:cNvPr id="3" name="Content Placeholder 2">
            <a:extLst>
              <a:ext uri="{FF2B5EF4-FFF2-40B4-BE49-F238E27FC236}">
                <a16:creationId xmlns:a16="http://schemas.microsoft.com/office/drawing/2014/main" id="{5488F05B-ECD0-8B4D-9191-E29B989A9635}"/>
              </a:ext>
            </a:extLst>
          </p:cNvPr>
          <p:cNvSpPr>
            <a:spLocks noGrp="1"/>
          </p:cNvSpPr>
          <p:nvPr>
            <p:ph idx="1"/>
          </p:nvPr>
        </p:nvSpPr>
        <p:spPr>
          <a:xfrm>
            <a:off x="2589212" y="1342802"/>
            <a:ext cx="8915400" cy="5515198"/>
          </a:xfrm>
        </p:spPr>
        <p:txBody>
          <a:bodyPr>
            <a:normAutofit/>
          </a:bodyPr>
          <a:lstStyle/>
          <a:p>
            <a:pPr marL="0" indent="0">
              <a:buNone/>
            </a:pPr>
            <a:r>
              <a:rPr lang="en-US" sz="2800" dirty="0"/>
              <a:t>With warmer temperatures, future yields of wheat, hay, and barley are projected to increase in some regions.</a:t>
            </a:r>
          </a:p>
          <a:p>
            <a:pPr lvl="1"/>
            <a:r>
              <a:rPr lang="en-US" sz="2400" dirty="0"/>
              <a:t>Due to anticipated increase in precipitation and carbon fertilization. </a:t>
            </a:r>
          </a:p>
          <a:p>
            <a:pPr lvl="1"/>
            <a:r>
              <a:rPr lang="en-US" sz="2400" dirty="0"/>
              <a:t>However, commodity crops will decline as a consequence of higher temperatures.</a:t>
            </a:r>
          </a:p>
          <a:p>
            <a:pPr lvl="2"/>
            <a:r>
              <a:rPr lang="en-US" sz="2000" dirty="0"/>
              <a:t>Especially when the higher temperatures occur during critical periods of reproductive development. </a:t>
            </a:r>
          </a:p>
          <a:p>
            <a:pPr lvl="1"/>
            <a:r>
              <a:rPr lang="en-US" sz="2400" dirty="0"/>
              <a:t>These temperatures will also impact specialty crops (fruits, nuts, vegetables, and nursery crops).</a:t>
            </a:r>
          </a:p>
          <a:p>
            <a:pPr lvl="2"/>
            <a:r>
              <a:rPr lang="en-US" sz="2000" dirty="0"/>
              <a:t>These effects will vary depending on crops and growing location. </a:t>
            </a:r>
          </a:p>
          <a:p>
            <a:pPr lvl="1"/>
            <a:endParaRPr lang="en-US" dirty="0"/>
          </a:p>
        </p:txBody>
      </p:sp>
    </p:spTree>
    <p:extLst>
      <p:ext uri="{BB962C8B-B14F-4D97-AF65-F5344CB8AC3E}">
        <p14:creationId xmlns:p14="http://schemas.microsoft.com/office/powerpoint/2010/main" val="22223168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E6E97-53BB-BF40-B17B-A00CFFE234F4}"/>
              </a:ext>
            </a:extLst>
          </p:cNvPr>
          <p:cNvSpPr>
            <a:spLocks noGrp="1"/>
          </p:cNvSpPr>
          <p:nvPr>
            <p:ph type="title"/>
          </p:nvPr>
        </p:nvSpPr>
        <p:spPr/>
        <p:txBody>
          <a:bodyPr/>
          <a:lstStyle/>
          <a:p>
            <a:r>
              <a:rPr lang="en-US" dirty="0"/>
              <a:t>Reduced Agricultural Productivity</a:t>
            </a:r>
          </a:p>
        </p:txBody>
      </p:sp>
      <p:sp>
        <p:nvSpPr>
          <p:cNvPr id="3" name="Content Placeholder 2">
            <a:extLst>
              <a:ext uri="{FF2B5EF4-FFF2-40B4-BE49-F238E27FC236}">
                <a16:creationId xmlns:a16="http://schemas.microsoft.com/office/drawing/2014/main" id="{AF4E02E3-02F6-2341-BEB9-2A7F5D024E1C}"/>
              </a:ext>
            </a:extLst>
          </p:cNvPr>
          <p:cNvSpPr>
            <a:spLocks noGrp="1"/>
          </p:cNvSpPr>
          <p:nvPr>
            <p:ph idx="1"/>
          </p:nvPr>
        </p:nvSpPr>
        <p:spPr>
          <a:xfrm>
            <a:off x="2592925" y="1443038"/>
            <a:ext cx="8915400" cy="5414962"/>
          </a:xfrm>
        </p:spPr>
        <p:txBody>
          <a:bodyPr>
            <a:normAutofit/>
          </a:bodyPr>
          <a:lstStyle/>
          <a:p>
            <a:pPr marL="0" indent="0">
              <a:buNone/>
            </a:pPr>
            <a:r>
              <a:rPr lang="en-US" sz="2800" dirty="0"/>
              <a:t>Irrigated agriculture is one of the largest consumers of water supplies in the U. S. where higher temperatures mean even more water usage. </a:t>
            </a:r>
          </a:p>
          <a:p>
            <a:pPr lvl="1"/>
            <a:r>
              <a:rPr lang="en-US" sz="2400" dirty="0"/>
              <a:t>Expanded irrigation is usually the offered solution, cuts down on water usage </a:t>
            </a:r>
          </a:p>
          <a:p>
            <a:pPr marL="0" indent="0">
              <a:buNone/>
            </a:pPr>
            <a:r>
              <a:rPr lang="en-US" sz="2800" dirty="0"/>
              <a:t>Irrigation acreage is expected to decrease</a:t>
            </a:r>
          </a:p>
          <a:p>
            <a:pPr lvl="1"/>
            <a:r>
              <a:rPr lang="en-US" sz="2400" dirty="0"/>
              <a:t>Due to declining water resources and diminishing relative profitability of irrigated production yield. </a:t>
            </a:r>
          </a:p>
          <a:p>
            <a:pPr lvl="1"/>
            <a:r>
              <a:rPr lang="en-US" sz="2400" dirty="0"/>
              <a:t>Predicted to also result in reduction of crop productivity and quality</a:t>
            </a:r>
          </a:p>
        </p:txBody>
      </p:sp>
    </p:spTree>
    <p:extLst>
      <p:ext uri="{BB962C8B-B14F-4D97-AF65-F5344CB8AC3E}">
        <p14:creationId xmlns:p14="http://schemas.microsoft.com/office/powerpoint/2010/main" val="36429124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CB8AF-2D40-9543-AA86-F706FE0E4881}"/>
              </a:ext>
            </a:extLst>
          </p:cNvPr>
          <p:cNvSpPr>
            <a:spLocks noGrp="1"/>
          </p:cNvSpPr>
          <p:nvPr>
            <p:ph type="title"/>
          </p:nvPr>
        </p:nvSpPr>
        <p:spPr/>
        <p:txBody>
          <a:bodyPr/>
          <a:lstStyle/>
          <a:p>
            <a:r>
              <a:rPr lang="en-US" dirty="0"/>
              <a:t>Reduced Agricultural Productivity</a:t>
            </a:r>
          </a:p>
        </p:txBody>
      </p:sp>
      <p:sp>
        <p:nvSpPr>
          <p:cNvPr id="3" name="Content Placeholder 2">
            <a:extLst>
              <a:ext uri="{FF2B5EF4-FFF2-40B4-BE49-F238E27FC236}">
                <a16:creationId xmlns:a16="http://schemas.microsoft.com/office/drawing/2014/main" id="{94C9883E-7BE0-A645-BD5F-701756FD8D10}"/>
              </a:ext>
            </a:extLst>
          </p:cNvPr>
          <p:cNvSpPr>
            <a:spLocks noGrp="1"/>
          </p:cNvSpPr>
          <p:nvPr>
            <p:ph idx="1"/>
          </p:nvPr>
        </p:nvSpPr>
        <p:spPr>
          <a:xfrm>
            <a:off x="2589212" y="1443038"/>
            <a:ext cx="8915400" cy="5414962"/>
          </a:xfrm>
        </p:spPr>
        <p:txBody>
          <a:bodyPr/>
          <a:lstStyle/>
          <a:p>
            <a:pPr marL="0" indent="0">
              <a:buNone/>
            </a:pPr>
            <a:r>
              <a:rPr lang="en-US" sz="2800" dirty="0"/>
              <a:t>The same factors that influence drought are the same that affect the frequency of wildfires</a:t>
            </a:r>
          </a:p>
          <a:p>
            <a:pPr lvl="1"/>
            <a:r>
              <a:rPr lang="en-US" sz="2400" dirty="0"/>
              <a:t>Grassland, rangeland, and forest ecosystems support ruminant livestock (hooved animal with complex digestion) represent more than half of land area in the U.S.</a:t>
            </a:r>
          </a:p>
          <a:p>
            <a:pPr lvl="1"/>
            <a:r>
              <a:rPr lang="en-US" sz="2400" dirty="0"/>
              <a:t>Although wildfires are already common, climate change will increase the rate of wildfires. </a:t>
            </a:r>
          </a:p>
          <a:p>
            <a:pPr lvl="1"/>
            <a:r>
              <a:rPr lang="en-US" sz="2400" dirty="0"/>
              <a:t>Increasing temperatures also increase the spread of invasive species</a:t>
            </a:r>
          </a:p>
          <a:p>
            <a:endParaRPr lang="en-US" dirty="0"/>
          </a:p>
        </p:txBody>
      </p:sp>
    </p:spTree>
    <p:extLst>
      <p:ext uri="{BB962C8B-B14F-4D97-AF65-F5344CB8AC3E}">
        <p14:creationId xmlns:p14="http://schemas.microsoft.com/office/powerpoint/2010/main" val="3541908607"/>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340</TotalTime>
  <Words>1988</Words>
  <Application>Microsoft Macintosh PowerPoint</Application>
  <PresentationFormat>Widescreen</PresentationFormat>
  <Paragraphs>172</Paragraphs>
  <Slides>27</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Century Gothic</vt:lpstr>
      <vt:lpstr>Wingdings 3</vt:lpstr>
      <vt:lpstr>Wisp</vt:lpstr>
      <vt:lpstr>Agriculture and Rural Communities</vt:lpstr>
      <vt:lpstr>Important Facts</vt:lpstr>
      <vt:lpstr>PowerPoint Presentation</vt:lpstr>
      <vt:lpstr>PowerPoint Presentation</vt:lpstr>
      <vt:lpstr>Key Points</vt:lpstr>
      <vt:lpstr>Reduced Agricultural Productivity</vt:lpstr>
      <vt:lpstr>Reduced Agricultural Productivity</vt:lpstr>
      <vt:lpstr>Reduced Agricultural Productivity</vt:lpstr>
      <vt:lpstr>Reduced Agricultural Productivity</vt:lpstr>
      <vt:lpstr>Degradation of Soil and Water Resources</vt:lpstr>
      <vt:lpstr>Degradation of Soil and Water Resources</vt:lpstr>
      <vt:lpstr>Degradation of Soil and Water Resources</vt:lpstr>
      <vt:lpstr>Degradation of Soil and Water Resources</vt:lpstr>
      <vt:lpstr>PowerPoint Presentation</vt:lpstr>
      <vt:lpstr>Health Challenges to Rural Populations and Livestock</vt:lpstr>
      <vt:lpstr>Health Challenges to Rural Populations and Livestock</vt:lpstr>
      <vt:lpstr>Health Challenges to Rural Populations and Livestock</vt:lpstr>
      <vt:lpstr>Health Challenges to Rural Populations and Livestock</vt:lpstr>
      <vt:lpstr>Health Challenges to Rural Populations and Livestock</vt:lpstr>
      <vt:lpstr>Health Challenges to Rural Populations and Livestock</vt:lpstr>
      <vt:lpstr>Vulnerability and Adaptive Capacity of Rural Communities</vt:lpstr>
      <vt:lpstr>Vulnerability and Adaptive Capacity of Rural Communities</vt:lpstr>
      <vt:lpstr>Vulnerability and Adaptive Capacity of Rural Communities</vt:lpstr>
      <vt:lpstr>Important Takeaways</vt:lpstr>
      <vt:lpstr>Important Takeaways</vt:lpstr>
      <vt:lpstr>Important Takeaways</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Agriculture and Rural Communities</dc:title>
  <dc:creator>Microsoft Office User</dc:creator>
  <cp:lastModifiedBy>LW</cp:lastModifiedBy>
  <cp:revision>18</cp:revision>
  <dcterms:created xsi:type="dcterms:W3CDTF">2019-03-31T20:52:14Z</dcterms:created>
  <dcterms:modified xsi:type="dcterms:W3CDTF">2020-02-03T16:22:33Z</dcterms:modified>
</cp:coreProperties>
</file>