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5" r:id="rId4"/>
    <p:sldId id="258" r:id="rId5"/>
    <p:sldId id="266" r:id="rId6"/>
    <p:sldId id="278" r:id="rId7"/>
    <p:sldId id="277" r:id="rId8"/>
    <p:sldId id="267" r:id="rId9"/>
    <p:sldId id="268" r:id="rId10"/>
    <p:sldId id="259" r:id="rId11"/>
    <p:sldId id="264" r:id="rId12"/>
    <p:sldId id="263" r:id="rId13"/>
    <p:sldId id="261" r:id="rId14"/>
    <p:sldId id="271" r:id="rId15"/>
    <p:sldId id="279" r:id="rId16"/>
    <p:sldId id="280"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3" autoAdjust="0"/>
    <p:restoredTop sz="94660"/>
  </p:normalViewPr>
  <p:slideViewPr>
    <p:cSldViewPr snapToGrid="0">
      <p:cViewPr varScale="1">
        <p:scale>
          <a:sx n="93" d="100"/>
          <a:sy n="93" d="100"/>
        </p:scale>
        <p:origin x="216" y="10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2/3/20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2/3/20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2/3/20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2/3/20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2/3/20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2/3/20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2/3/20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2/3/20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2/3/20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2/3/20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2/3/20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2/3/20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2/3/20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2/3/20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2/3/20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2/3/20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2/3/20</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mnn.com/earth-matters/wilderness-resources/stories/10-important-wildlife-corridors" TargetMode="External"/><Relationship Id="rId2" Type="http://schemas.openxmlformats.org/officeDocument/2006/relationships/hyperlink" Target="https://www.nature.com/news/2005/050818/full/news050815-7.html" TargetMode="Externa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73B3A-688F-4814-8BA3-8435777947EC}"/>
              </a:ext>
            </a:extLst>
          </p:cNvPr>
          <p:cNvSpPr>
            <a:spLocks noGrp="1"/>
          </p:cNvSpPr>
          <p:nvPr>
            <p:ph type="ctrTitle"/>
          </p:nvPr>
        </p:nvSpPr>
        <p:spPr>
          <a:xfrm>
            <a:off x="609601" y="4385066"/>
            <a:ext cx="10923638" cy="1317643"/>
          </a:xfrm>
        </p:spPr>
        <p:txBody>
          <a:bodyPr>
            <a:normAutofit/>
          </a:bodyPr>
          <a:lstStyle/>
          <a:p>
            <a:pPr algn="l">
              <a:lnSpc>
                <a:spcPct val="90000"/>
              </a:lnSpc>
            </a:pPr>
            <a:r>
              <a:rPr lang="en-US" sz="3800" dirty="0"/>
              <a:t>The Impact of Climate Change on Ecosystems, Ecosystem Services, and Biodiversity </a:t>
            </a:r>
          </a:p>
        </p:txBody>
      </p:sp>
      <p:sp>
        <p:nvSpPr>
          <p:cNvPr id="12" name="Rectangle 11">
            <a:extLst>
              <a:ext uri="{FF2B5EF4-FFF2-40B4-BE49-F238E27FC236}">
                <a16:creationId xmlns:a16="http://schemas.microsoft.com/office/drawing/2014/main" id="{4F71A406-3CB7-4E4D-B434-24E6AA4F39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17723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7" name="Picture 6">
            <a:extLst>
              <a:ext uri="{FF2B5EF4-FFF2-40B4-BE49-F238E27FC236}">
                <a16:creationId xmlns:a16="http://schemas.microsoft.com/office/drawing/2014/main" id="{017D6703-3CB5-4E0E-A2F5-6CDDC5BBD070}"/>
              </a:ext>
            </a:extLst>
          </p:cNvPr>
          <p:cNvPicPr>
            <a:picLocks noChangeAspect="1"/>
          </p:cNvPicPr>
          <p:nvPr/>
        </p:nvPicPr>
        <p:blipFill rotWithShape="1">
          <a:blip r:embed="rId2"/>
          <a:srcRect t="25515" r="2" b="23765"/>
          <a:stretch/>
        </p:blipFill>
        <p:spPr>
          <a:xfrm>
            <a:off x="20" y="3"/>
            <a:ext cx="6050260" cy="4091667"/>
          </a:xfrm>
          <a:prstGeom prst="rect">
            <a:avLst/>
          </a:prstGeom>
        </p:spPr>
      </p:pic>
      <p:pic>
        <p:nvPicPr>
          <p:cNvPr id="5" name="Picture 4">
            <a:extLst>
              <a:ext uri="{FF2B5EF4-FFF2-40B4-BE49-F238E27FC236}">
                <a16:creationId xmlns:a16="http://schemas.microsoft.com/office/drawing/2014/main" id="{AC2FF908-058D-453F-808D-9B3168870879}"/>
              </a:ext>
            </a:extLst>
          </p:cNvPr>
          <p:cNvPicPr>
            <a:picLocks noChangeAspect="1"/>
          </p:cNvPicPr>
          <p:nvPr/>
        </p:nvPicPr>
        <p:blipFill rotWithShape="1">
          <a:blip r:embed="rId3"/>
          <a:srcRect t="19149" r="2" b="30123"/>
          <a:stretch/>
        </p:blipFill>
        <p:spPr>
          <a:xfrm>
            <a:off x="6141719" y="-683"/>
            <a:ext cx="6050280" cy="4092348"/>
          </a:xfrm>
          <a:prstGeom prst="rect">
            <a:avLst/>
          </a:prstGeom>
        </p:spPr>
      </p:pic>
      <p:sp>
        <p:nvSpPr>
          <p:cNvPr id="6" name="Subtitle 5">
            <a:extLst>
              <a:ext uri="{FF2B5EF4-FFF2-40B4-BE49-F238E27FC236}">
                <a16:creationId xmlns:a16="http://schemas.microsoft.com/office/drawing/2014/main" id="{5E632BFF-59B3-1841-95AD-95FC09C151C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863625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718E231-2C0C-44FC-8B04-5C62720A9EC1}"/>
              </a:ext>
            </a:extLst>
          </p:cNvPr>
          <p:cNvPicPr>
            <a:picLocks noChangeAspect="1"/>
          </p:cNvPicPr>
          <p:nvPr/>
        </p:nvPicPr>
        <p:blipFill rotWithShape="1">
          <a:blip r:embed="rId2"/>
          <a:srcRect l="9826" r="7482" b="1"/>
          <a:stretch/>
        </p:blipFill>
        <p:spPr>
          <a:xfrm>
            <a:off x="212548" y="-1"/>
            <a:ext cx="4671437" cy="4236855"/>
          </a:xfrm>
          <a:custGeom>
            <a:avLst/>
            <a:gdLst>
              <a:gd name="connsiteX0" fmla="*/ 630049 w 4671437"/>
              <a:gd name="connsiteY0" fmla="*/ 0 h 4236855"/>
              <a:gd name="connsiteX1" fmla="*/ 4671437 w 4671437"/>
              <a:gd name="connsiteY1" fmla="*/ 0 h 4236855"/>
              <a:gd name="connsiteX2" fmla="*/ 4671437 w 4671437"/>
              <a:gd name="connsiteY2" fmla="*/ 1 h 4236855"/>
              <a:gd name="connsiteX3" fmla="*/ 3814017 w 4671437"/>
              <a:gd name="connsiteY3" fmla="*/ 1 h 4236855"/>
              <a:gd name="connsiteX4" fmla="*/ 3181159 w 4671437"/>
              <a:gd name="connsiteY4" fmla="*/ 4236855 h 4236855"/>
              <a:gd name="connsiteX5" fmla="*/ 0 w 4671437"/>
              <a:gd name="connsiteY5" fmla="*/ 4236855 h 4236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1437" h="4236855">
                <a:moveTo>
                  <a:pt x="630049" y="0"/>
                </a:moveTo>
                <a:lnTo>
                  <a:pt x="4671437" y="0"/>
                </a:lnTo>
                <a:lnTo>
                  <a:pt x="4671437" y="1"/>
                </a:lnTo>
                <a:lnTo>
                  <a:pt x="3814017" y="1"/>
                </a:lnTo>
                <a:lnTo>
                  <a:pt x="3181159" y="4236855"/>
                </a:lnTo>
                <a:lnTo>
                  <a:pt x="0" y="4236855"/>
                </a:lnTo>
                <a:close/>
              </a:path>
            </a:pathLst>
          </a:custGeom>
        </p:spPr>
      </p:pic>
      <p:sp>
        <p:nvSpPr>
          <p:cNvPr id="2" name="Title 1">
            <a:extLst>
              <a:ext uri="{FF2B5EF4-FFF2-40B4-BE49-F238E27FC236}">
                <a16:creationId xmlns:a16="http://schemas.microsoft.com/office/drawing/2014/main" id="{39CE09D8-00FC-4C26-B826-AC3F3A17CB75}"/>
              </a:ext>
            </a:extLst>
          </p:cNvPr>
          <p:cNvSpPr>
            <a:spLocks noGrp="1"/>
          </p:cNvSpPr>
          <p:nvPr>
            <p:ph type="title"/>
          </p:nvPr>
        </p:nvSpPr>
        <p:spPr>
          <a:xfrm>
            <a:off x="4159225" y="609600"/>
            <a:ext cx="5114776" cy="1320800"/>
          </a:xfrm>
        </p:spPr>
        <p:txBody>
          <a:bodyPr>
            <a:normAutofit/>
          </a:bodyPr>
          <a:lstStyle/>
          <a:p>
            <a:r>
              <a:rPr lang="en-US"/>
              <a:t>Impact on Ecosystems: Invasive Species </a:t>
            </a:r>
          </a:p>
        </p:txBody>
      </p:sp>
      <p:pic>
        <p:nvPicPr>
          <p:cNvPr id="7" name="Picture 6">
            <a:extLst>
              <a:ext uri="{FF2B5EF4-FFF2-40B4-BE49-F238E27FC236}">
                <a16:creationId xmlns:a16="http://schemas.microsoft.com/office/drawing/2014/main" id="{6776A9E8-A188-48FB-9950-0624042BE5A2}"/>
              </a:ext>
            </a:extLst>
          </p:cNvPr>
          <p:cNvPicPr>
            <a:picLocks noChangeAspect="1"/>
          </p:cNvPicPr>
          <p:nvPr/>
        </p:nvPicPr>
        <p:blipFill rotWithShape="1">
          <a:blip r:embed="rId3"/>
          <a:srcRect t="7461" r="3" b="3"/>
          <a:stretch/>
        </p:blipFill>
        <p:spPr>
          <a:xfrm>
            <a:off x="20" y="4235547"/>
            <a:ext cx="3393882" cy="2622453"/>
          </a:xfrm>
          <a:custGeom>
            <a:avLst/>
            <a:gdLst>
              <a:gd name="connsiteX0" fmla="*/ 212741 w 3393902"/>
              <a:gd name="connsiteY0" fmla="*/ 0 h 2622453"/>
              <a:gd name="connsiteX1" fmla="*/ 3393902 w 3393902"/>
              <a:gd name="connsiteY1" fmla="*/ 0 h 2622453"/>
              <a:gd name="connsiteX2" fmla="*/ 3002186 w 3393902"/>
              <a:gd name="connsiteY2" fmla="*/ 2622453 h 2622453"/>
              <a:gd name="connsiteX3" fmla="*/ 0 w 3393902"/>
              <a:gd name="connsiteY3" fmla="*/ 2622453 h 2622453"/>
              <a:gd name="connsiteX4" fmla="*/ 0 w 3393902"/>
              <a:gd name="connsiteY4" fmla="*/ 1430607 h 2622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3902" h="2622453">
                <a:moveTo>
                  <a:pt x="212741" y="0"/>
                </a:moveTo>
                <a:lnTo>
                  <a:pt x="3393902" y="0"/>
                </a:lnTo>
                <a:lnTo>
                  <a:pt x="3002186" y="2622453"/>
                </a:lnTo>
                <a:lnTo>
                  <a:pt x="0" y="2622453"/>
                </a:lnTo>
                <a:lnTo>
                  <a:pt x="0" y="1430607"/>
                </a:lnTo>
                <a:close/>
              </a:path>
            </a:pathLst>
          </a:custGeom>
        </p:spPr>
      </p:pic>
      <p:sp>
        <p:nvSpPr>
          <p:cNvPr id="32" name="Isosceles Triangle 30">
            <a:extLst>
              <a:ext uri="{FF2B5EF4-FFF2-40B4-BE49-F238E27FC236}">
                <a16:creationId xmlns:a16="http://schemas.microsoft.com/office/drawing/2014/main" id="{881A3E25-487F-4A57-B0FE-05B9A5A04F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34" name="Straight Connector 33">
            <a:extLst>
              <a:ext uri="{FF2B5EF4-FFF2-40B4-BE49-F238E27FC236}">
                <a16:creationId xmlns:a16="http://schemas.microsoft.com/office/drawing/2014/main" id="{0890E26F-F3BA-432F-8A04-0E85858CD33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12887" y="4236854"/>
            <a:ext cx="318211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9698FD1D-3E71-452E-84AD-53C1499D27B1}"/>
              </a:ext>
            </a:extLst>
          </p:cNvPr>
          <p:cNvSpPr>
            <a:spLocks noGrp="1"/>
          </p:cNvSpPr>
          <p:nvPr>
            <p:ph idx="1"/>
          </p:nvPr>
        </p:nvSpPr>
        <p:spPr>
          <a:xfrm>
            <a:off x="4159225" y="2160589"/>
            <a:ext cx="5114776" cy="3880773"/>
          </a:xfrm>
        </p:spPr>
        <p:txBody>
          <a:bodyPr>
            <a:normAutofit/>
          </a:bodyPr>
          <a:lstStyle/>
          <a:p>
            <a:r>
              <a:rPr lang="en-US" dirty="0"/>
              <a:t>What is an invasive species? </a:t>
            </a:r>
          </a:p>
          <a:p>
            <a:pPr marL="0" indent="0">
              <a:buNone/>
            </a:pPr>
            <a:endParaRPr lang="en-US" dirty="0"/>
          </a:p>
          <a:p>
            <a:r>
              <a:rPr lang="en-US" dirty="0"/>
              <a:t>How did they arrive? </a:t>
            </a:r>
          </a:p>
          <a:p>
            <a:pPr marL="0" indent="0">
              <a:buNone/>
            </a:pPr>
            <a:endParaRPr lang="en-US" dirty="0"/>
          </a:p>
          <a:p>
            <a:r>
              <a:rPr lang="en-US" dirty="0"/>
              <a:t>How do they affect ecosystem dynamics? </a:t>
            </a:r>
          </a:p>
        </p:txBody>
      </p:sp>
    </p:spTree>
    <p:extLst>
      <p:ext uri="{BB962C8B-B14F-4D97-AF65-F5344CB8AC3E}">
        <p14:creationId xmlns:p14="http://schemas.microsoft.com/office/powerpoint/2010/main" val="36009986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16F4D-C2EE-417F-8392-C37EA40B9109}"/>
              </a:ext>
            </a:extLst>
          </p:cNvPr>
          <p:cNvSpPr>
            <a:spLocks noGrp="1"/>
          </p:cNvSpPr>
          <p:nvPr>
            <p:ph type="title"/>
          </p:nvPr>
        </p:nvSpPr>
        <p:spPr/>
        <p:txBody>
          <a:bodyPr/>
          <a:lstStyle/>
          <a:p>
            <a:r>
              <a:rPr lang="en-US" dirty="0"/>
              <a:t>Key Message: Ecosystem Services at Risk  </a:t>
            </a:r>
          </a:p>
        </p:txBody>
      </p:sp>
      <p:sp>
        <p:nvSpPr>
          <p:cNvPr id="3" name="Content Placeholder 2">
            <a:extLst>
              <a:ext uri="{FF2B5EF4-FFF2-40B4-BE49-F238E27FC236}">
                <a16:creationId xmlns:a16="http://schemas.microsoft.com/office/drawing/2014/main" id="{01B48296-F24B-4562-BF9A-3C442939A2F6}"/>
              </a:ext>
            </a:extLst>
          </p:cNvPr>
          <p:cNvSpPr>
            <a:spLocks noGrp="1"/>
          </p:cNvSpPr>
          <p:nvPr>
            <p:ph idx="1"/>
          </p:nvPr>
        </p:nvSpPr>
        <p:spPr/>
        <p:txBody>
          <a:bodyPr/>
          <a:lstStyle/>
          <a:p>
            <a:r>
              <a:rPr lang="en-US" dirty="0"/>
              <a:t>The resources and services that people depend on for their livelihoods, sustenance, protection, and well-being are jeopardized by the impacts of climate change on ecosystems. Fundamental changes in agricultural and fisheries production, the supply of clean water, protection from extreme events, and culturally valuable resources are occurring.</a:t>
            </a:r>
          </a:p>
        </p:txBody>
      </p:sp>
    </p:spTree>
    <p:extLst>
      <p:ext uri="{BB962C8B-B14F-4D97-AF65-F5344CB8AC3E}">
        <p14:creationId xmlns:p14="http://schemas.microsoft.com/office/powerpoint/2010/main" val="17115526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3E734-9510-4655-B3BF-2C6A958D1E04}"/>
              </a:ext>
            </a:extLst>
          </p:cNvPr>
          <p:cNvSpPr>
            <a:spLocks noGrp="1"/>
          </p:cNvSpPr>
          <p:nvPr>
            <p:ph type="title"/>
          </p:nvPr>
        </p:nvSpPr>
        <p:spPr/>
        <p:txBody>
          <a:bodyPr/>
          <a:lstStyle/>
          <a:p>
            <a:r>
              <a:rPr lang="en-US" dirty="0"/>
              <a:t>Ecosystem Services at Risk </a:t>
            </a:r>
          </a:p>
        </p:txBody>
      </p:sp>
      <p:sp>
        <p:nvSpPr>
          <p:cNvPr id="3" name="Content Placeholder 2">
            <a:extLst>
              <a:ext uri="{FF2B5EF4-FFF2-40B4-BE49-F238E27FC236}">
                <a16:creationId xmlns:a16="http://schemas.microsoft.com/office/drawing/2014/main" id="{3FC80C33-D52A-4ADF-9599-E2C93F22D85D}"/>
              </a:ext>
            </a:extLst>
          </p:cNvPr>
          <p:cNvSpPr>
            <a:spLocks noGrp="1"/>
          </p:cNvSpPr>
          <p:nvPr>
            <p:ph idx="1"/>
          </p:nvPr>
        </p:nvSpPr>
        <p:spPr/>
        <p:txBody>
          <a:bodyPr/>
          <a:lstStyle/>
          <a:p>
            <a:r>
              <a:rPr lang="en-US" dirty="0"/>
              <a:t>Change in supply of provisioning services </a:t>
            </a:r>
          </a:p>
          <a:p>
            <a:pPr lvl="1"/>
            <a:r>
              <a:rPr lang="en-US" dirty="0"/>
              <a:t>Net agricultural productivity will vary regionally </a:t>
            </a:r>
          </a:p>
          <a:p>
            <a:pPr lvl="1"/>
            <a:r>
              <a:rPr lang="en-US" dirty="0"/>
              <a:t>Affected by other climate change impacts (drought, heat stress) </a:t>
            </a:r>
          </a:p>
          <a:p>
            <a:pPr lvl="1"/>
            <a:r>
              <a:rPr lang="en-US" dirty="0"/>
              <a:t>Ocean acidification projected to cause $230 million in losses to shellfish harvests</a:t>
            </a:r>
          </a:p>
          <a:p>
            <a:r>
              <a:rPr lang="en-US" dirty="0"/>
              <a:t>Cultural Services at risk </a:t>
            </a:r>
          </a:p>
          <a:p>
            <a:pPr lvl="1"/>
            <a:r>
              <a:rPr lang="en-US" dirty="0"/>
              <a:t>Recreation (cold water fishing, ski season, </a:t>
            </a:r>
            <a:r>
              <a:rPr lang="en-US" dirty="0" err="1"/>
              <a:t>etc</a:t>
            </a:r>
            <a:r>
              <a:rPr lang="en-US" dirty="0"/>
              <a:t>) </a:t>
            </a:r>
          </a:p>
          <a:p>
            <a:pPr lvl="1"/>
            <a:r>
              <a:rPr lang="en-US" dirty="0"/>
              <a:t>Existence value of biodiversity </a:t>
            </a:r>
          </a:p>
          <a:p>
            <a:pPr lvl="1"/>
            <a:r>
              <a:rPr lang="en-US" dirty="0"/>
              <a:t>Impacts on supporting services (facilitate all other ecosystem services, e.g. nutrient cycling) </a:t>
            </a:r>
          </a:p>
        </p:txBody>
      </p:sp>
    </p:spTree>
    <p:extLst>
      <p:ext uri="{BB962C8B-B14F-4D97-AF65-F5344CB8AC3E}">
        <p14:creationId xmlns:p14="http://schemas.microsoft.com/office/powerpoint/2010/main" val="35963443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2521B190-34D2-4830-AA21-6F1599A7FAD0}"/>
              </a:ext>
            </a:extLst>
          </p:cNvPr>
          <p:cNvSpPr>
            <a:spLocks noGrp="1"/>
          </p:cNvSpPr>
          <p:nvPr>
            <p:ph type="title"/>
          </p:nvPr>
        </p:nvSpPr>
        <p:spPr>
          <a:xfrm>
            <a:off x="673754" y="643467"/>
            <a:ext cx="4203045" cy="1375608"/>
          </a:xfrm>
        </p:spPr>
        <p:txBody>
          <a:bodyPr anchor="ctr">
            <a:normAutofit/>
          </a:bodyPr>
          <a:lstStyle/>
          <a:p>
            <a:pPr>
              <a:lnSpc>
                <a:spcPct val="90000"/>
              </a:lnSpc>
            </a:pPr>
            <a:r>
              <a:rPr lang="en-US" sz="3100">
                <a:solidFill>
                  <a:schemeClr val="bg1"/>
                </a:solidFill>
              </a:rPr>
              <a:t>Projected Change in Agricultural Productivity </a:t>
            </a:r>
          </a:p>
        </p:txBody>
      </p:sp>
      <p:sp>
        <p:nvSpPr>
          <p:cNvPr id="13" name="Content Placeholder 12">
            <a:extLst>
              <a:ext uri="{FF2B5EF4-FFF2-40B4-BE49-F238E27FC236}">
                <a16:creationId xmlns:a16="http://schemas.microsoft.com/office/drawing/2014/main" id="{0DA46756-A9A1-4EE0-81D6-4C0D04377DC7}"/>
              </a:ext>
            </a:extLst>
          </p:cNvPr>
          <p:cNvSpPr>
            <a:spLocks noGrp="1"/>
          </p:cNvSpPr>
          <p:nvPr>
            <p:ph idx="1"/>
          </p:nvPr>
        </p:nvSpPr>
        <p:spPr>
          <a:xfrm>
            <a:off x="673754" y="2160590"/>
            <a:ext cx="3973943" cy="3440110"/>
          </a:xfrm>
        </p:spPr>
        <p:txBody>
          <a:bodyPr>
            <a:normAutofit/>
          </a:bodyPr>
          <a:lstStyle/>
          <a:p>
            <a:pPr marL="0" indent="0">
              <a:buNone/>
            </a:pPr>
            <a:r>
              <a:rPr lang="en-US" dirty="0">
                <a:solidFill>
                  <a:schemeClr val="bg1"/>
                </a:solidFill>
              </a:rPr>
              <a:t>Corn, wheat, soybeans, cotton </a:t>
            </a:r>
          </a:p>
        </p:txBody>
      </p:sp>
      <p:pic>
        <p:nvPicPr>
          <p:cNvPr id="11" name="Content Placeholder 7">
            <a:extLst>
              <a:ext uri="{FF2B5EF4-FFF2-40B4-BE49-F238E27FC236}">
                <a16:creationId xmlns:a16="http://schemas.microsoft.com/office/drawing/2014/main" id="{5642FBBA-836C-4DDC-B042-1D99C109959D}"/>
              </a:ext>
            </a:extLst>
          </p:cNvPr>
          <p:cNvPicPr>
            <a:picLocks noChangeAspect="1"/>
          </p:cNvPicPr>
          <p:nvPr/>
        </p:nvPicPr>
        <p:blipFill>
          <a:blip r:embed="rId2"/>
          <a:stretch>
            <a:fillRect/>
          </a:stretch>
        </p:blipFill>
        <p:spPr>
          <a:xfrm>
            <a:off x="5608317" y="1219201"/>
            <a:ext cx="6583683" cy="4114800"/>
          </a:xfrm>
          <a:prstGeom prst="rect">
            <a:avLst/>
          </a:prstGeom>
        </p:spPr>
      </p:pic>
      <p:sp>
        <p:nvSpPr>
          <p:cNvPr id="22" name="Isosceles Triangle 21">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907078936"/>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00323-34BB-4153-9476-3E2547CD3D13}"/>
              </a:ext>
            </a:extLst>
          </p:cNvPr>
          <p:cNvSpPr>
            <a:spLocks noGrp="1"/>
          </p:cNvSpPr>
          <p:nvPr>
            <p:ph type="title"/>
          </p:nvPr>
        </p:nvSpPr>
        <p:spPr/>
        <p:txBody>
          <a:bodyPr/>
          <a:lstStyle/>
          <a:p>
            <a:r>
              <a:rPr lang="en-US" dirty="0"/>
              <a:t>Key Message: Challenges for Resource Management </a:t>
            </a:r>
          </a:p>
        </p:txBody>
      </p:sp>
      <p:sp>
        <p:nvSpPr>
          <p:cNvPr id="3" name="Content Placeholder 2">
            <a:extLst>
              <a:ext uri="{FF2B5EF4-FFF2-40B4-BE49-F238E27FC236}">
                <a16:creationId xmlns:a16="http://schemas.microsoft.com/office/drawing/2014/main" id="{F491839E-299E-4FAC-83B7-63EF314E34E2}"/>
              </a:ext>
            </a:extLst>
          </p:cNvPr>
          <p:cNvSpPr>
            <a:spLocks noGrp="1"/>
          </p:cNvSpPr>
          <p:nvPr>
            <p:ph idx="1"/>
          </p:nvPr>
        </p:nvSpPr>
        <p:spPr/>
        <p:txBody>
          <a:bodyPr/>
          <a:lstStyle/>
          <a:p>
            <a:r>
              <a:rPr lang="en-US" dirty="0"/>
              <a:t>Traditional natural resource management strategies are increasingly challenged by the impacts of climate change. Adaptation strategies that are flexible, consider interacting impacts of climate and other stressors, and are coordinated across landscape scales are progressing from theory to application. Significant challenges remain to comprehensively incorporate climate adaptation planning into mainstream natural resource management, as well as to evaluate the effectiveness of implemented actions.</a:t>
            </a:r>
          </a:p>
        </p:txBody>
      </p:sp>
    </p:spTree>
    <p:extLst>
      <p:ext uri="{BB962C8B-B14F-4D97-AF65-F5344CB8AC3E}">
        <p14:creationId xmlns:p14="http://schemas.microsoft.com/office/powerpoint/2010/main" val="6196054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DE331-D463-48E3-AFE3-7D3BEEA1D269}"/>
              </a:ext>
            </a:extLst>
          </p:cNvPr>
          <p:cNvSpPr>
            <a:spLocks noGrp="1"/>
          </p:cNvSpPr>
          <p:nvPr>
            <p:ph type="title"/>
          </p:nvPr>
        </p:nvSpPr>
        <p:spPr/>
        <p:txBody>
          <a:bodyPr/>
          <a:lstStyle/>
          <a:p>
            <a:r>
              <a:rPr lang="en-US" dirty="0"/>
              <a:t>Challenges for Natural Resource Management </a:t>
            </a:r>
          </a:p>
        </p:txBody>
      </p:sp>
      <p:sp>
        <p:nvSpPr>
          <p:cNvPr id="3" name="Content Placeholder 2">
            <a:extLst>
              <a:ext uri="{FF2B5EF4-FFF2-40B4-BE49-F238E27FC236}">
                <a16:creationId xmlns:a16="http://schemas.microsoft.com/office/drawing/2014/main" id="{8AA13DD0-D81C-4AA5-9E0F-B25688128FA2}"/>
              </a:ext>
            </a:extLst>
          </p:cNvPr>
          <p:cNvSpPr>
            <a:spLocks noGrp="1"/>
          </p:cNvSpPr>
          <p:nvPr>
            <p:ph idx="1"/>
          </p:nvPr>
        </p:nvSpPr>
        <p:spPr/>
        <p:txBody>
          <a:bodyPr/>
          <a:lstStyle/>
          <a:p>
            <a:r>
              <a:rPr lang="en-US" dirty="0"/>
              <a:t>Traditional approach of maintaining or restoring historical conditions may no longer be effective </a:t>
            </a:r>
          </a:p>
          <a:p>
            <a:pPr lvl="1"/>
            <a:r>
              <a:rPr lang="en-US" dirty="0"/>
              <a:t>Most effective management strategies are dynamic and proactive, ready to adapt to unanticipated effects of Climate Change </a:t>
            </a:r>
          </a:p>
          <a:p>
            <a:r>
              <a:rPr lang="en-US" dirty="0"/>
              <a:t>Strategic restoration and maintenance of higher risk ecosystems that support valued species and habitats</a:t>
            </a:r>
          </a:p>
          <a:p>
            <a:r>
              <a:rPr lang="en-US" dirty="0"/>
              <a:t>Identifying and conserving climate change refugia (‘buffer zones’)</a:t>
            </a:r>
          </a:p>
          <a:p>
            <a:r>
              <a:rPr lang="en-US" dirty="0"/>
              <a:t>Specific strategies: ecological corridors, assisted migration, genetic rescue </a:t>
            </a:r>
          </a:p>
          <a:p>
            <a:pPr marL="457200" lvl="1" indent="0">
              <a:buNone/>
            </a:pPr>
            <a:r>
              <a:rPr lang="en-US" dirty="0"/>
              <a:t> </a:t>
            </a:r>
          </a:p>
        </p:txBody>
      </p:sp>
    </p:spTree>
    <p:extLst>
      <p:ext uri="{BB962C8B-B14F-4D97-AF65-F5344CB8AC3E}">
        <p14:creationId xmlns:p14="http://schemas.microsoft.com/office/powerpoint/2010/main" val="3006951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8267EEE4-6354-4F1C-9484-951F0EB92F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6" y="0"/>
            <a:ext cx="1218564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 name="Title 1">
            <a:extLst>
              <a:ext uri="{FF2B5EF4-FFF2-40B4-BE49-F238E27FC236}">
                <a16:creationId xmlns:a16="http://schemas.microsoft.com/office/drawing/2014/main" id="{7467B0C0-96C5-4C85-8B7D-283F17E031BA}"/>
              </a:ext>
            </a:extLst>
          </p:cNvPr>
          <p:cNvSpPr>
            <a:spLocks noGrp="1"/>
          </p:cNvSpPr>
          <p:nvPr>
            <p:ph type="title"/>
          </p:nvPr>
        </p:nvSpPr>
        <p:spPr>
          <a:xfrm>
            <a:off x="989768" y="609600"/>
            <a:ext cx="5498361" cy="1320800"/>
          </a:xfrm>
        </p:spPr>
        <p:txBody>
          <a:bodyPr anchor="ctr">
            <a:normAutofit/>
          </a:bodyPr>
          <a:lstStyle/>
          <a:p>
            <a:r>
              <a:rPr lang="en-US" dirty="0"/>
              <a:t>Examples of Effective Management </a:t>
            </a:r>
          </a:p>
        </p:txBody>
      </p:sp>
      <p:sp>
        <p:nvSpPr>
          <p:cNvPr id="15" name="Isosceles Triangle 14">
            <a:extLst>
              <a:ext uri="{FF2B5EF4-FFF2-40B4-BE49-F238E27FC236}">
                <a16:creationId xmlns:a16="http://schemas.microsoft.com/office/drawing/2014/main" id="{0E5A83F9-E6B8-40BD-9C0D-9A6F156507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rgbClr val="33503B"/>
          </a:solidFill>
          <a:ln>
            <a:noFill/>
          </a:ln>
          <a:effectLst/>
        </p:spPr>
        <p:style>
          <a:lnRef idx="1">
            <a:schemeClr val="accent1"/>
          </a:lnRef>
          <a:fillRef idx="3">
            <a:schemeClr val="accent1"/>
          </a:fillRef>
          <a:effectRef idx="2">
            <a:schemeClr val="accent1"/>
          </a:effectRef>
          <a:fontRef idx="minor">
            <a:schemeClr val="lt1"/>
          </a:fontRef>
        </p:style>
      </p:sp>
      <p:sp>
        <p:nvSpPr>
          <p:cNvPr id="10" name="Content Placeholder 9">
            <a:extLst>
              <a:ext uri="{FF2B5EF4-FFF2-40B4-BE49-F238E27FC236}">
                <a16:creationId xmlns:a16="http://schemas.microsoft.com/office/drawing/2014/main" id="{0C95B9D5-8021-4AE1-9E7A-BD3965B8DD7B}"/>
              </a:ext>
            </a:extLst>
          </p:cNvPr>
          <p:cNvSpPr>
            <a:spLocks noGrp="1"/>
          </p:cNvSpPr>
          <p:nvPr>
            <p:ph idx="1"/>
          </p:nvPr>
        </p:nvSpPr>
        <p:spPr>
          <a:xfrm>
            <a:off x="989770" y="2160589"/>
            <a:ext cx="5549732" cy="3880773"/>
          </a:xfrm>
        </p:spPr>
        <p:txBody>
          <a:bodyPr>
            <a:normAutofit/>
          </a:bodyPr>
          <a:lstStyle/>
          <a:p>
            <a:r>
              <a:rPr lang="en-US" dirty="0"/>
              <a:t>Banff Wildlife Bridges (Canada)</a:t>
            </a:r>
          </a:p>
          <a:p>
            <a:r>
              <a:rPr lang="en-US" dirty="0"/>
              <a:t>Genetic Rescue of the Florida Panther </a:t>
            </a:r>
          </a:p>
          <a:p>
            <a:r>
              <a:rPr lang="en-US" dirty="0"/>
              <a:t>Sources:</a:t>
            </a:r>
          </a:p>
          <a:p>
            <a:pPr lvl="1"/>
            <a:r>
              <a:rPr lang="en-US" dirty="0">
                <a:hlinkClick r:id="rId2"/>
              </a:rPr>
              <a:t>https://www.nature.com/news/2005/050818/full/news050815-7.html</a:t>
            </a:r>
            <a:endParaRPr lang="en-US" dirty="0"/>
          </a:p>
          <a:p>
            <a:pPr lvl="1"/>
            <a:r>
              <a:rPr lang="en-US" dirty="0">
                <a:hlinkClick r:id="rId3"/>
              </a:rPr>
              <a:t>https://www.mnn.com/earth-matters/wilderness-resources/stories/10-important-wildlife-corridors</a:t>
            </a:r>
            <a:endParaRPr lang="en-US" dirty="0"/>
          </a:p>
          <a:p>
            <a:endParaRPr lang="en-US" dirty="0"/>
          </a:p>
          <a:p>
            <a:pPr marL="0" indent="0">
              <a:buNone/>
            </a:pPr>
            <a:r>
              <a:rPr lang="en-US" dirty="0"/>
              <a:t>	</a:t>
            </a:r>
          </a:p>
        </p:txBody>
      </p:sp>
      <p:pic>
        <p:nvPicPr>
          <p:cNvPr id="5" name="Picture 4">
            <a:extLst>
              <a:ext uri="{FF2B5EF4-FFF2-40B4-BE49-F238E27FC236}">
                <a16:creationId xmlns:a16="http://schemas.microsoft.com/office/drawing/2014/main" id="{38F549CA-63B4-470E-A082-527D038ED5A8}"/>
              </a:ext>
            </a:extLst>
          </p:cNvPr>
          <p:cNvPicPr>
            <a:picLocks noChangeAspect="1"/>
          </p:cNvPicPr>
          <p:nvPr/>
        </p:nvPicPr>
        <p:blipFill rotWithShape="1">
          <a:blip r:embed="rId4"/>
          <a:srcRect l="295" r="8876" b="-3"/>
          <a:stretch/>
        </p:blipFill>
        <p:spPr>
          <a:xfrm>
            <a:off x="7531482" y="10"/>
            <a:ext cx="4657341" cy="3448414"/>
          </a:xfrm>
          <a:prstGeom prst="rect">
            <a:avLst/>
          </a:prstGeom>
        </p:spPr>
      </p:pic>
      <p:pic>
        <p:nvPicPr>
          <p:cNvPr id="8" name="Content Placeholder 3">
            <a:extLst>
              <a:ext uri="{FF2B5EF4-FFF2-40B4-BE49-F238E27FC236}">
                <a16:creationId xmlns:a16="http://schemas.microsoft.com/office/drawing/2014/main" id="{3B167EBB-E1B7-4221-8608-B0ED225EBC8E}"/>
              </a:ext>
            </a:extLst>
          </p:cNvPr>
          <p:cNvPicPr>
            <a:picLocks noChangeAspect="1"/>
          </p:cNvPicPr>
          <p:nvPr/>
        </p:nvPicPr>
        <p:blipFill rotWithShape="1">
          <a:blip r:embed="rId5"/>
          <a:srcRect l="1185" r="8156" b="2"/>
          <a:stretch/>
        </p:blipFill>
        <p:spPr>
          <a:xfrm>
            <a:off x="7528308" y="3437472"/>
            <a:ext cx="4657341" cy="3428996"/>
          </a:xfrm>
          <a:prstGeom prst="rect">
            <a:avLst/>
          </a:prstGeom>
        </p:spPr>
      </p:pic>
    </p:spTree>
    <p:extLst>
      <p:ext uri="{BB962C8B-B14F-4D97-AF65-F5344CB8AC3E}">
        <p14:creationId xmlns:p14="http://schemas.microsoft.com/office/powerpoint/2010/main" val="24202572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4A5911-8940-4A1B-BF57-D053DEEEF016}"/>
              </a:ext>
            </a:extLst>
          </p:cNvPr>
          <p:cNvSpPr>
            <a:spLocks noGrp="1"/>
          </p:cNvSpPr>
          <p:nvPr>
            <p:ph type="title"/>
          </p:nvPr>
        </p:nvSpPr>
        <p:spPr/>
        <p:txBody>
          <a:bodyPr/>
          <a:lstStyle/>
          <a:p>
            <a:r>
              <a:rPr lang="en-US" dirty="0"/>
              <a:t>Overview </a:t>
            </a:r>
          </a:p>
        </p:txBody>
      </p:sp>
      <p:sp>
        <p:nvSpPr>
          <p:cNvPr id="3" name="Content Placeholder 2">
            <a:extLst>
              <a:ext uri="{FF2B5EF4-FFF2-40B4-BE49-F238E27FC236}">
                <a16:creationId xmlns:a16="http://schemas.microsoft.com/office/drawing/2014/main" id="{D1BEF0F1-92A8-4570-B521-54D31386ED30}"/>
              </a:ext>
            </a:extLst>
          </p:cNvPr>
          <p:cNvSpPr>
            <a:spLocks noGrp="1"/>
          </p:cNvSpPr>
          <p:nvPr>
            <p:ph idx="1"/>
          </p:nvPr>
        </p:nvSpPr>
        <p:spPr/>
        <p:txBody>
          <a:bodyPr>
            <a:normAutofit/>
          </a:bodyPr>
          <a:lstStyle/>
          <a:p>
            <a:r>
              <a:rPr lang="en-US" sz="2400" dirty="0"/>
              <a:t>Key Messages: </a:t>
            </a:r>
          </a:p>
          <a:p>
            <a:pPr lvl="1"/>
            <a:r>
              <a:rPr lang="en-US" sz="2000" dirty="0"/>
              <a:t>Impact of Climate Change on Species and Populations </a:t>
            </a:r>
          </a:p>
          <a:p>
            <a:pPr lvl="1"/>
            <a:r>
              <a:rPr lang="en-US" sz="2000" dirty="0"/>
              <a:t>Impact of Climate Change on Ecosystems </a:t>
            </a:r>
          </a:p>
          <a:p>
            <a:pPr lvl="1"/>
            <a:r>
              <a:rPr lang="en-US" sz="2000" dirty="0"/>
              <a:t>Ecosystem Services at Risk </a:t>
            </a:r>
          </a:p>
          <a:p>
            <a:pPr lvl="1"/>
            <a:r>
              <a:rPr lang="en-US" sz="2000" dirty="0"/>
              <a:t>Challenges for Natural Resource Management </a:t>
            </a:r>
          </a:p>
        </p:txBody>
      </p:sp>
    </p:spTree>
    <p:extLst>
      <p:ext uri="{BB962C8B-B14F-4D97-AF65-F5344CB8AC3E}">
        <p14:creationId xmlns:p14="http://schemas.microsoft.com/office/powerpoint/2010/main" val="2270595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 name="Isosceles Triangle 12">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1635649C-43BE-4D4E-94E3-3F8A1DCBF266}"/>
              </a:ext>
            </a:extLst>
          </p:cNvPr>
          <p:cNvSpPr>
            <a:spLocks noGrp="1"/>
          </p:cNvSpPr>
          <p:nvPr>
            <p:ph type="title"/>
          </p:nvPr>
        </p:nvSpPr>
        <p:spPr>
          <a:xfrm>
            <a:off x="673754" y="643467"/>
            <a:ext cx="4203045" cy="1375608"/>
          </a:xfrm>
        </p:spPr>
        <p:txBody>
          <a:bodyPr anchor="ctr">
            <a:normAutofit/>
          </a:bodyPr>
          <a:lstStyle/>
          <a:p>
            <a:r>
              <a:rPr lang="en-US">
                <a:solidFill>
                  <a:schemeClr val="bg1"/>
                </a:solidFill>
              </a:rPr>
              <a:t>Defining Ecosystem Services </a:t>
            </a:r>
          </a:p>
        </p:txBody>
      </p:sp>
      <p:sp>
        <p:nvSpPr>
          <p:cNvPr id="3" name="Content Placeholder 2">
            <a:extLst>
              <a:ext uri="{FF2B5EF4-FFF2-40B4-BE49-F238E27FC236}">
                <a16:creationId xmlns:a16="http://schemas.microsoft.com/office/drawing/2014/main" id="{6F3B4C9D-A246-4DC4-89B0-8731DDCF2C33}"/>
              </a:ext>
            </a:extLst>
          </p:cNvPr>
          <p:cNvSpPr>
            <a:spLocks noGrp="1"/>
          </p:cNvSpPr>
          <p:nvPr>
            <p:ph idx="1"/>
          </p:nvPr>
        </p:nvSpPr>
        <p:spPr>
          <a:xfrm>
            <a:off x="444654" y="2160589"/>
            <a:ext cx="4203044" cy="4208405"/>
          </a:xfrm>
        </p:spPr>
        <p:txBody>
          <a:bodyPr>
            <a:normAutofit/>
          </a:bodyPr>
          <a:lstStyle/>
          <a:p>
            <a:pPr>
              <a:lnSpc>
                <a:spcPct val="90000"/>
              </a:lnSpc>
            </a:pPr>
            <a:r>
              <a:rPr lang="en-US" sz="1400" dirty="0">
                <a:solidFill>
                  <a:schemeClr val="bg1"/>
                </a:solidFill>
              </a:rPr>
              <a:t>Ecosystem Service: ways that biodiversity can benefit society at large</a:t>
            </a:r>
          </a:p>
          <a:p>
            <a:pPr>
              <a:lnSpc>
                <a:spcPct val="90000"/>
              </a:lnSpc>
            </a:pPr>
            <a:r>
              <a:rPr lang="en-US" sz="1400" dirty="0">
                <a:solidFill>
                  <a:schemeClr val="bg1"/>
                </a:solidFill>
              </a:rPr>
              <a:t>Four main functions: </a:t>
            </a:r>
          </a:p>
          <a:p>
            <a:pPr lvl="1">
              <a:lnSpc>
                <a:spcPct val="90000"/>
              </a:lnSpc>
            </a:pPr>
            <a:r>
              <a:rPr lang="en-US" sz="1400" dirty="0">
                <a:solidFill>
                  <a:schemeClr val="bg1"/>
                </a:solidFill>
              </a:rPr>
              <a:t>Provisioning materials (food and fiber)</a:t>
            </a:r>
          </a:p>
          <a:p>
            <a:pPr lvl="1">
              <a:lnSpc>
                <a:spcPct val="90000"/>
              </a:lnSpc>
            </a:pPr>
            <a:r>
              <a:rPr lang="en-US" sz="1400" dirty="0">
                <a:solidFill>
                  <a:schemeClr val="bg1"/>
                </a:solidFill>
              </a:rPr>
              <a:t>Regulating parts of the environment utilized by humans (e.g. water quality and erosion control) </a:t>
            </a:r>
          </a:p>
          <a:p>
            <a:pPr lvl="1">
              <a:lnSpc>
                <a:spcPct val="90000"/>
              </a:lnSpc>
            </a:pPr>
            <a:r>
              <a:rPr lang="en-US" sz="1400" dirty="0">
                <a:solidFill>
                  <a:schemeClr val="bg1"/>
                </a:solidFill>
              </a:rPr>
              <a:t>Cultural services (recreation, tourism and aesthetic value)</a:t>
            </a:r>
          </a:p>
          <a:p>
            <a:pPr lvl="1">
              <a:lnSpc>
                <a:spcPct val="90000"/>
              </a:lnSpc>
            </a:pPr>
            <a:r>
              <a:rPr lang="en-US" sz="1400" dirty="0">
                <a:solidFill>
                  <a:schemeClr val="bg1"/>
                </a:solidFill>
              </a:rPr>
              <a:t>Supporting services (nutrient cycling, essential for all living things) </a:t>
            </a:r>
          </a:p>
          <a:p>
            <a:pPr marL="457200" lvl="1" indent="0">
              <a:lnSpc>
                <a:spcPct val="90000"/>
              </a:lnSpc>
              <a:buNone/>
            </a:pPr>
            <a:endParaRPr lang="en-US" sz="1400" dirty="0">
              <a:solidFill>
                <a:schemeClr val="bg1"/>
              </a:solidFill>
            </a:endParaRPr>
          </a:p>
        </p:txBody>
      </p:sp>
      <p:pic>
        <p:nvPicPr>
          <p:cNvPr id="4" name="Picture 3">
            <a:extLst>
              <a:ext uri="{FF2B5EF4-FFF2-40B4-BE49-F238E27FC236}">
                <a16:creationId xmlns:a16="http://schemas.microsoft.com/office/drawing/2014/main" id="{5050F77C-7072-48A7-BF9D-CDE0FFD802FA}"/>
              </a:ext>
            </a:extLst>
          </p:cNvPr>
          <p:cNvPicPr>
            <a:picLocks noChangeAspect="1"/>
          </p:cNvPicPr>
          <p:nvPr/>
        </p:nvPicPr>
        <p:blipFill>
          <a:blip r:embed="rId2"/>
          <a:stretch>
            <a:fillRect/>
          </a:stretch>
        </p:blipFill>
        <p:spPr>
          <a:xfrm>
            <a:off x="5804712" y="2019075"/>
            <a:ext cx="5938555" cy="3191973"/>
          </a:xfrm>
          <a:prstGeom prst="rect">
            <a:avLst/>
          </a:prstGeom>
        </p:spPr>
      </p:pic>
      <p:sp>
        <p:nvSpPr>
          <p:cNvPr id="15" name="Isosceles Triangle 14">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2784711758"/>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6895F-4755-45EE-9936-8B9AD17EB25B}"/>
              </a:ext>
            </a:extLst>
          </p:cNvPr>
          <p:cNvSpPr>
            <a:spLocks noGrp="1"/>
          </p:cNvSpPr>
          <p:nvPr>
            <p:ph type="title"/>
          </p:nvPr>
        </p:nvSpPr>
        <p:spPr/>
        <p:txBody>
          <a:bodyPr/>
          <a:lstStyle/>
          <a:p>
            <a:r>
              <a:rPr lang="en-US" dirty="0"/>
              <a:t>Key Message: Impacts on Species and Populations </a:t>
            </a:r>
          </a:p>
        </p:txBody>
      </p:sp>
      <p:sp>
        <p:nvSpPr>
          <p:cNvPr id="3" name="Content Placeholder 2">
            <a:extLst>
              <a:ext uri="{FF2B5EF4-FFF2-40B4-BE49-F238E27FC236}">
                <a16:creationId xmlns:a16="http://schemas.microsoft.com/office/drawing/2014/main" id="{03EADCFB-7D05-4D3C-B122-E377FDC72D96}"/>
              </a:ext>
            </a:extLst>
          </p:cNvPr>
          <p:cNvSpPr>
            <a:spLocks noGrp="1"/>
          </p:cNvSpPr>
          <p:nvPr>
            <p:ph idx="1"/>
          </p:nvPr>
        </p:nvSpPr>
        <p:spPr/>
        <p:txBody>
          <a:bodyPr/>
          <a:lstStyle/>
          <a:p>
            <a:r>
              <a:rPr lang="en-US" dirty="0"/>
              <a:t>Climate change continues to impact species and populations in significant and observable ways. Terrestrial, freshwater, and marine organisms are responding to climate change by altering individual characteristics, the timing of biological events, and their geographic ranges. Local and global extinctions may occur when climate change outpaces the capacity of species to adapt. </a:t>
            </a:r>
          </a:p>
        </p:txBody>
      </p:sp>
    </p:spTree>
    <p:extLst>
      <p:ext uri="{BB962C8B-B14F-4D97-AF65-F5344CB8AC3E}">
        <p14:creationId xmlns:p14="http://schemas.microsoft.com/office/powerpoint/2010/main" val="34769901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245A6-F8CE-4078-B026-8F544B3A4257}"/>
              </a:ext>
            </a:extLst>
          </p:cNvPr>
          <p:cNvSpPr>
            <a:spLocks noGrp="1"/>
          </p:cNvSpPr>
          <p:nvPr>
            <p:ph type="title"/>
          </p:nvPr>
        </p:nvSpPr>
        <p:spPr>
          <a:xfrm>
            <a:off x="5536734" y="609600"/>
            <a:ext cx="3737268" cy="1320800"/>
          </a:xfrm>
        </p:spPr>
        <p:txBody>
          <a:bodyPr>
            <a:normAutofit/>
          </a:bodyPr>
          <a:lstStyle/>
          <a:p>
            <a:r>
              <a:rPr lang="en-US" sz="3300"/>
              <a:t>Impact on Species and Individuals </a:t>
            </a:r>
          </a:p>
        </p:txBody>
      </p:sp>
      <p:sp>
        <p:nvSpPr>
          <p:cNvPr id="3" name="Content Placeholder 2">
            <a:extLst>
              <a:ext uri="{FF2B5EF4-FFF2-40B4-BE49-F238E27FC236}">
                <a16:creationId xmlns:a16="http://schemas.microsoft.com/office/drawing/2014/main" id="{FA6DB770-6A5E-4A2A-B011-B9A0053A7879}"/>
              </a:ext>
            </a:extLst>
          </p:cNvPr>
          <p:cNvSpPr>
            <a:spLocks noGrp="1"/>
          </p:cNvSpPr>
          <p:nvPr>
            <p:ph idx="1"/>
          </p:nvPr>
        </p:nvSpPr>
        <p:spPr>
          <a:xfrm>
            <a:off x="5209563" y="2160589"/>
            <a:ext cx="4064439" cy="3880773"/>
          </a:xfrm>
        </p:spPr>
        <p:txBody>
          <a:bodyPr>
            <a:normAutofit/>
          </a:bodyPr>
          <a:lstStyle/>
          <a:p>
            <a:r>
              <a:rPr lang="en-US"/>
              <a:t>Changes in individual characteristics</a:t>
            </a:r>
          </a:p>
          <a:p>
            <a:pPr lvl="1"/>
            <a:r>
              <a:rPr lang="en-US"/>
              <a:t>Evolution driven by climate change </a:t>
            </a:r>
          </a:p>
          <a:p>
            <a:r>
              <a:rPr lang="en-US"/>
              <a:t>Changes in phenology</a:t>
            </a:r>
          </a:p>
          <a:p>
            <a:pPr lvl="1"/>
            <a:r>
              <a:rPr lang="en-US"/>
              <a:t>Timing of natural events is significantly altered </a:t>
            </a:r>
          </a:p>
          <a:p>
            <a:r>
              <a:rPr lang="en-US"/>
              <a:t>Changes in range </a:t>
            </a:r>
          </a:p>
          <a:p>
            <a:pPr lvl="1"/>
            <a:r>
              <a:rPr lang="en-US"/>
              <a:t>Species alter migration patterns/habitat location </a:t>
            </a:r>
          </a:p>
          <a:p>
            <a:endParaRPr lang="en-US"/>
          </a:p>
        </p:txBody>
      </p:sp>
      <p:pic>
        <p:nvPicPr>
          <p:cNvPr id="7" name="Picture 6">
            <a:extLst>
              <a:ext uri="{FF2B5EF4-FFF2-40B4-BE49-F238E27FC236}">
                <a16:creationId xmlns:a16="http://schemas.microsoft.com/office/drawing/2014/main" id="{000C298D-AD40-42DA-9A83-AD22E76014B1}"/>
              </a:ext>
            </a:extLst>
          </p:cNvPr>
          <p:cNvPicPr>
            <a:picLocks noChangeAspect="1"/>
          </p:cNvPicPr>
          <p:nvPr/>
        </p:nvPicPr>
        <p:blipFill rotWithShape="1">
          <a:blip r:embed="rId2"/>
          <a:srcRect l="9269" r="5456"/>
          <a:stretch/>
        </p:blipFill>
        <p:spPr>
          <a:xfrm>
            <a:off x="20" y="-1"/>
            <a:ext cx="5394940" cy="6858001"/>
          </a:xfrm>
          <a:custGeom>
            <a:avLst/>
            <a:gdLst>
              <a:gd name="connsiteX0" fmla="*/ 842596 w 5394960"/>
              <a:gd name="connsiteY0" fmla="*/ 0 h 6858000"/>
              <a:gd name="connsiteX1" fmla="*/ 5394960 w 5394960"/>
              <a:gd name="connsiteY1" fmla="*/ 0 h 6858000"/>
              <a:gd name="connsiteX2" fmla="*/ 5394960 w 5394960"/>
              <a:gd name="connsiteY2" fmla="*/ 21851 h 6858000"/>
              <a:gd name="connsiteX3" fmla="*/ 4365943 w 5394960"/>
              <a:gd name="connsiteY3" fmla="*/ 6858000 h 6858000"/>
              <a:gd name="connsiteX4" fmla="*/ 0 w 5394960"/>
              <a:gd name="connsiteY4" fmla="*/ 6858000 h 6858000"/>
              <a:gd name="connsiteX5" fmla="*/ 0 w 5394960"/>
              <a:gd name="connsiteY5" fmla="*/ 566615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12" name="Isosceles Triangle 11">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826290677"/>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4ACF2-A5D4-44DC-886C-736AD23A1BE4}"/>
              </a:ext>
            </a:extLst>
          </p:cNvPr>
          <p:cNvSpPr>
            <a:spLocks noGrp="1"/>
          </p:cNvSpPr>
          <p:nvPr>
            <p:ph type="title"/>
          </p:nvPr>
        </p:nvSpPr>
        <p:spPr>
          <a:xfrm>
            <a:off x="677334" y="609600"/>
            <a:ext cx="8596668" cy="1320800"/>
          </a:xfrm>
        </p:spPr>
        <p:txBody>
          <a:bodyPr/>
          <a:lstStyle/>
          <a:p>
            <a:r>
              <a:rPr lang="en-US" dirty="0"/>
              <a:t>Bull Trout Genetic Diversity and Climate Exposure </a:t>
            </a:r>
          </a:p>
        </p:txBody>
      </p:sp>
      <p:pic>
        <p:nvPicPr>
          <p:cNvPr id="5" name="Content Placeholder 4">
            <a:extLst>
              <a:ext uri="{FF2B5EF4-FFF2-40B4-BE49-F238E27FC236}">
                <a16:creationId xmlns:a16="http://schemas.microsoft.com/office/drawing/2014/main" id="{D557D1CE-A9E1-4DCA-A07B-8FA52A250097}"/>
              </a:ext>
            </a:extLst>
          </p:cNvPr>
          <p:cNvPicPr>
            <a:picLocks noGrp="1" noChangeAspect="1"/>
          </p:cNvPicPr>
          <p:nvPr>
            <p:ph idx="1"/>
          </p:nvPr>
        </p:nvPicPr>
        <p:blipFill>
          <a:blip r:embed="rId2"/>
          <a:stretch>
            <a:fillRect/>
          </a:stretch>
        </p:blipFill>
        <p:spPr>
          <a:xfrm>
            <a:off x="1571794" y="2313830"/>
            <a:ext cx="7173007" cy="3690360"/>
          </a:xfrm>
        </p:spPr>
      </p:pic>
    </p:spTree>
    <p:extLst>
      <p:ext uri="{BB962C8B-B14F-4D97-AF65-F5344CB8AC3E}">
        <p14:creationId xmlns:p14="http://schemas.microsoft.com/office/powerpoint/2010/main" val="8020910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78EC6-2076-4ED7-8FB5-2D235F169D52}"/>
              </a:ext>
            </a:extLst>
          </p:cNvPr>
          <p:cNvSpPr>
            <a:spLocks noGrp="1"/>
          </p:cNvSpPr>
          <p:nvPr>
            <p:ph type="title"/>
          </p:nvPr>
        </p:nvSpPr>
        <p:spPr/>
        <p:txBody>
          <a:bodyPr/>
          <a:lstStyle/>
          <a:p>
            <a:r>
              <a:rPr lang="en-US" dirty="0"/>
              <a:t>Key Message: Impact on Ecosystems  </a:t>
            </a:r>
          </a:p>
        </p:txBody>
      </p:sp>
      <p:sp>
        <p:nvSpPr>
          <p:cNvPr id="3" name="Content Placeholder 2">
            <a:extLst>
              <a:ext uri="{FF2B5EF4-FFF2-40B4-BE49-F238E27FC236}">
                <a16:creationId xmlns:a16="http://schemas.microsoft.com/office/drawing/2014/main" id="{B70A65EF-084D-4A22-90A4-BA293B9001FD}"/>
              </a:ext>
            </a:extLst>
          </p:cNvPr>
          <p:cNvSpPr>
            <a:spLocks noGrp="1"/>
          </p:cNvSpPr>
          <p:nvPr>
            <p:ph idx="1"/>
          </p:nvPr>
        </p:nvSpPr>
        <p:spPr/>
        <p:txBody>
          <a:bodyPr/>
          <a:lstStyle/>
          <a:p>
            <a:r>
              <a:rPr lang="en-US" dirty="0"/>
              <a:t>Climate change is altering ecosystem productivity, exacerbating the spread of invasive species, and changing how species interact with each other and with their environment. These changes are reconfiguring ecosystems in unprecedented ways. </a:t>
            </a:r>
          </a:p>
        </p:txBody>
      </p:sp>
    </p:spTree>
    <p:extLst>
      <p:ext uri="{BB962C8B-B14F-4D97-AF65-F5344CB8AC3E}">
        <p14:creationId xmlns:p14="http://schemas.microsoft.com/office/powerpoint/2010/main" val="2108105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BDBA1-8E91-4E38-8FD1-43C7CB4E3FA8}"/>
              </a:ext>
            </a:extLst>
          </p:cNvPr>
          <p:cNvSpPr>
            <a:spLocks noGrp="1"/>
          </p:cNvSpPr>
          <p:nvPr>
            <p:ph type="title"/>
          </p:nvPr>
        </p:nvSpPr>
        <p:spPr/>
        <p:txBody>
          <a:bodyPr/>
          <a:lstStyle/>
          <a:p>
            <a:r>
              <a:rPr lang="en-US" dirty="0"/>
              <a:t>Impact on Ecosystems </a:t>
            </a:r>
          </a:p>
        </p:txBody>
      </p:sp>
      <p:sp>
        <p:nvSpPr>
          <p:cNvPr id="3" name="Content Placeholder 2">
            <a:extLst>
              <a:ext uri="{FF2B5EF4-FFF2-40B4-BE49-F238E27FC236}">
                <a16:creationId xmlns:a16="http://schemas.microsoft.com/office/drawing/2014/main" id="{EA3F3F12-BB27-43CF-BE0E-396A5028A9A9}"/>
              </a:ext>
            </a:extLst>
          </p:cNvPr>
          <p:cNvSpPr>
            <a:spLocks noGrp="1"/>
          </p:cNvSpPr>
          <p:nvPr>
            <p:ph idx="1"/>
          </p:nvPr>
        </p:nvSpPr>
        <p:spPr/>
        <p:txBody>
          <a:bodyPr/>
          <a:lstStyle/>
          <a:p>
            <a:r>
              <a:rPr lang="en-US" dirty="0"/>
              <a:t>Changing primary productivity</a:t>
            </a:r>
          </a:p>
          <a:p>
            <a:pPr lvl="1"/>
            <a:r>
              <a:rPr lang="en-US" dirty="0"/>
              <a:t>Net terrestrial increase, though varies regionally </a:t>
            </a:r>
          </a:p>
          <a:p>
            <a:pPr lvl="1"/>
            <a:r>
              <a:rPr lang="en-US" dirty="0"/>
              <a:t>Net marine decrease (light and nutrient gap) </a:t>
            </a:r>
          </a:p>
          <a:p>
            <a:r>
              <a:rPr lang="en-US" dirty="0"/>
              <a:t>Changing species interactions and emergent properties </a:t>
            </a:r>
          </a:p>
          <a:p>
            <a:pPr lvl="1"/>
            <a:r>
              <a:rPr lang="en-US" dirty="0"/>
              <a:t>Emergent properties: changes in the characteristics, function, or composition of natural communities</a:t>
            </a:r>
          </a:p>
          <a:p>
            <a:pPr lvl="1"/>
            <a:r>
              <a:rPr lang="en-US" dirty="0"/>
              <a:t>Higher trophic levels are at greater risk </a:t>
            </a:r>
          </a:p>
          <a:p>
            <a:pPr marL="0" indent="0">
              <a:buNone/>
            </a:pPr>
            <a:endParaRPr lang="en-US" dirty="0"/>
          </a:p>
        </p:txBody>
      </p:sp>
    </p:spTree>
    <p:extLst>
      <p:ext uri="{BB962C8B-B14F-4D97-AF65-F5344CB8AC3E}">
        <p14:creationId xmlns:p14="http://schemas.microsoft.com/office/powerpoint/2010/main" val="23108114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5F054EF5-EFE6-45A2-834C-0F0931F39F1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 name="Straight Connector 9">
              <a:extLst>
                <a:ext uri="{FF2B5EF4-FFF2-40B4-BE49-F238E27FC236}">
                  <a16:creationId xmlns:a16="http://schemas.microsoft.com/office/drawing/2014/main" id="{CFE3C88A-FEDB-4B9C-94EE-5026B326B3E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B5D51D9B-0E7C-44D3-9215-81F9915232E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16EFB339-1D4E-4824-A20B-AF30D07CF7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00030831-8136-4C61-8F00-6F190C5AEB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9B14B360-4798-467E-ADE9-756959EC52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9433F2F7-DA21-430A-A31C-D529D9C6A1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0B24FFF9-F75D-4A88-90F8-D2D7BBB8E8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A0A2A2C4-404D-431C-8F9A-227932A42E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4661DBE2-1BC5-463F-BBB8-199B890D1C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710A6E70-F0B9-4E3D-9A78-2D2FEE5DF3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id="{03E8462A-FEBA-4848-81CC-3F8DA3E47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2109F83F-40FE-4DB3-84CC-09FB3340D06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24" name="Straight Connector 23">
              <a:extLst>
                <a:ext uri="{FF2B5EF4-FFF2-40B4-BE49-F238E27FC236}">
                  <a16:creationId xmlns:a16="http://schemas.microsoft.com/office/drawing/2014/main" id="{1DE492D7-C3C3-48FF-80C8-37021EA0262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5" name="Rectangle 23">
              <a:extLst>
                <a:ext uri="{FF2B5EF4-FFF2-40B4-BE49-F238E27FC236}">
                  <a16:creationId xmlns:a16="http://schemas.microsoft.com/office/drawing/2014/main" id="{0B30FF97-2E9A-490A-AED2-90BA2E0EC1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a:extLst>
                <a:ext uri="{FF2B5EF4-FFF2-40B4-BE49-F238E27FC236}">
                  <a16:creationId xmlns:a16="http://schemas.microsoft.com/office/drawing/2014/main" id="{B6D53C7D-A312-47B6-A66A-230A19CFA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a:extLst>
                <a:ext uri="{FF2B5EF4-FFF2-40B4-BE49-F238E27FC236}">
                  <a16:creationId xmlns:a16="http://schemas.microsoft.com/office/drawing/2014/main" id="{9329D58C-0D2E-4A2B-AD6A-9CEE506784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a:extLst>
                <a:ext uri="{FF2B5EF4-FFF2-40B4-BE49-F238E27FC236}">
                  <a16:creationId xmlns:a16="http://schemas.microsoft.com/office/drawing/2014/main" id="{9D446EDE-C690-4461-8BF2-7634808FC8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a:extLst>
                <a:ext uri="{FF2B5EF4-FFF2-40B4-BE49-F238E27FC236}">
                  <a16:creationId xmlns:a16="http://schemas.microsoft.com/office/drawing/2014/main" id="{323F3D34-6531-4AD7-A8C6-195A090281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a:extLst>
                <a:ext uri="{FF2B5EF4-FFF2-40B4-BE49-F238E27FC236}">
                  <a16:creationId xmlns:a16="http://schemas.microsoft.com/office/drawing/2014/main" id="{B9B0AE3F-2350-435F-A9B0-C310BF8763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a:extLst>
                <a:ext uri="{FF2B5EF4-FFF2-40B4-BE49-F238E27FC236}">
                  <a16:creationId xmlns:a16="http://schemas.microsoft.com/office/drawing/2014/main" id="{4EFA655C-9E50-4C14-A89E-AD7B648E4E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Isosceles Triangle 31">
              <a:extLst>
                <a:ext uri="{FF2B5EF4-FFF2-40B4-BE49-F238E27FC236}">
                  <a16:creationId xmlns:a16="http://schemas.microsoft.com/office/drawing/2014/main" id="{3E843863-7D25-4C01-9A17-E817CB6D99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34" name="Rectangle 33">
            <a:extLst>
              <a:ext uri="{FF2B5EF4-FFF2-40B4-BE49-F238E27FC236}">
                <a16:creationId xmlns:a16="http://schemas.microsoft.com/office/drawing/2014/main" id="{7941F9B1-B01B-4A84-89D9-B169AEB4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8301227"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C2313124-FC9B-46AA-8D3D-891E74ACF018}"/>
              </a:ext>
            </a:extLst>
          </p:cNvPr>
          <p:cNvPicPr>
            <a:picLocks noGrp="1" noChangeAspect="1"/>
          </p:cNvPicPr>
          <p:nvPr>
            <p:ph idx="1"/>
          </p:nvPr>
        </p:nvPicPr>
        <p:blipFill>
          <a:blip r:embed="rId2"/>
          <a:stretch>
            <a:fillRect/>
          </a:stretch>
        </p:blipFill>
        <p:spPr>
          <a:xfrm>
            <a:off x="1601788" y="574047"/>
            <a:ext cx="5938995" cy="5701437"/>
          </a:xfrm>
          <a:prstGeom prst="rect">
            <a:avLst/>
          </a:prstGeom>
        </p:spPr>
      </p:pic>
    </p:spTree>
    <p:extLst>
      <p:ext uri="{BB962C8B-B14F-4D97-AF65-F5344CB8AC3E}">
        <p14:creationId xmlns:p14="http://schemas.microsoft.com/office/powerpoint/2010/main" val="3561834758"/>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8C59B386-999D-4CB6-B907-9F3997C027CC}"/>
    </a:ext>
  </a:extLst>
</a:theme>
</file>

<file path=docProps/app.xml><?xml version="1.0" encoding="utf-8"?>
<Properties xmlns="http://schemas.openxmlformats.org/officeDocument/2006/extended-properties" xmlns:vt="http://schemas.openxmlformats.org/officeDocument/2006/docPropsVTypes">
  <TotalTime>4</TotalTime>
  <Words>681</Words>
  <Application>Microsoft Macintosh PowerPoint</Application>
  <PresentationFormat>Widescreen</PresentationFormat>
  <Paragraphs>69</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Trebuchet MS</vt:lpstr>
      <vt:lpstr>Wingdings 3</vt:lpstr>
      <vt:lpstr>Facet</vt:lpstr>
      <vt:lpstr>The Impact of Climate Change on Ecosystems, Ecosystem Services, and Biodiversity </vt:lpstr>
      <vt:lpstr>Overview </vt:lpstr>
      <vt:lpstr>Defining Ecosystem Services </vt:lpstr>
      <vt:lpstr>Key Message: Impacts on Species and Populations </vt:lpstr>
      <vt:lpstr>Impact on Species and Individuals </vt:lpstr>
      <vt:lpstr>Bull Trout Genetic Diversity and Climate Exposure </vt:lpstr>
      <vt:lpstr>Key Message: Impact on Ecosystems  </vt:lpstr>
      <vt:lpstr>Impact on Ecosystems </vt:lpstr>
      <vt:lpstr>PowerPoint Presentation</vt:lpstr>
      <vt:lpstr>Impact on Ecosystems: Invasive Species </vt:lpstr>
      <vt:lpstr>Key Message: Ecosystem Services at Risk  </vt:lpstr>
      <vt:lpstr>Ecosystem Services at Risk </vt:lpstr>
      <vt:lpstr>Projected Change in Agricultural Productivity </vt:lpstr>
      <vt:lpstr>Key Message: Challenges for Resource Management </vt:lpstr>
      <vt:lpstr>Challenges for Natural Resource Management </vt:lpstr>
      <vt:lpstr>Examples of Effective Management </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Impact of Climate Change on Ecosystems, Ecosystem Services, and Biodiversity </dc:title>
  <dc:creator>Katie</dc:creator>
  <cp:lastModifiedBy>LW</cp:lastModifiedBy>
  <cp:revision>4</cp:revision>
  <dcterms:created xsi:type="dcterms:W3CDTF">2019-04-01T12:35:30Z</dcterms:created>
  <dcterms:modified xsi:type="dcterms:W3CDTF">2020-02-03T16:21:14Z</dcterms:modified>
</cp:coreProperties>
</file>