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7" r:id="rId7"/>
    <p:sldId id="266" r:id="rId8"/>
    <p:sldId id="268" r:id="rId9"/>
    <p:sldId id="269" r:id="rId10"/>
    <p:sldId id="270" r:id="rId11"/>
    <p:sldId id="272" r:id="rId12"/>
    <p:sldId id="273" r:id="rId13"/>
    <p:sldId id="274" r:id="rId14"/>
    <p:sldId id="275" r:id="rId15"/>
    <p:sldId id="276" r:id="rId16"/>
    <p:sldId id="263" r:id="rId17"/>
    <p:sldId id="260" r:id="rId18"/>
    <p:sldId id="277" r:id="rId19"/>
    <p:sldId id="283" r:id="rId20"/>
    <p:sldId id="278" r:id="rId21"/>
    <p:sldId id="284" r:id="rId22"/>
    <p:sldId id="264" r:id="rId23"/>
    <p:sldId id="261" r:id="rId24"/>
    <p:sldId id="279" r:id="rId25"/>
    <p:sldId id="280" r:id="rId26"/>
    <p:sldId id="285" r:id="rId27"/>
    <p:sldId id="281" r:id="rId28"/>
    <p:sldId id="282" r:id="rId29"/>
    <p:sldId id="26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2"/>
    <p:restoredTop sz="94645"/>
  </p:normalViewPr>
  <p:slideViewPr>
    <p:cSldViewPr snapToGrid="0" snapToObjects="1" showGuides="1">
      <p:cViewPr varScale="1">
        <p:scale>
          <a:sx n="92" d="100"/>
          <a:sy n="92" d="100"/>
        </p:scale>
        <p:origin x="208" y="8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hyperlink" Target="https://www.instagram.com/p/BvfwLZfgxWO/?utm_source=ig_web_copy_link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Impact of climate change on Transportation </a:t>
            </a:r>
          </a:p>
        </p:txBody>
      </p:sp>
    </p:spTree>
    <p:extLst>
      <p:ext uri="{BB962C8B-B14F-4D97-AF65-F5344CB8AC3E}">
        <p14:creationId xmlns:p14="http://schemas.microsoft.com/office/powerpoint/2010/main" val="8636264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South-South East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30994" y="2226469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30994" y="2857500"/>
            <a:ext cx="4876800" cy="2547937"/>
          </a:xfrm>
        </p:spPr>
        <p:txBody>
          <a:bodyPr/>
          <a:lstStyle/>
          <a:p>
            <a:r>
              <a:rPr lang="en-US" dirty="0"/>
              <a:t>Coastal flooding</a:t>
            </a:r>
          </a:p>
          <a:p>
            <a:r>
              <a:rPr lang="en-US" dirty="0"/>
              <a:t>Sea level rise</a:t>
            </a:r>
          </a:p>
          <a:p>
            <a:r>
              <a:rPr lang="en-US" dirty="0"/>
              <a:t>Extreme heat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058724" y="2253854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3656011" y="2830115"/>
            <a:ext cx="4876801" cy="2547937"/>
          </a:xfrm>
        </p:spPr>
        <p:txBody>
          <a:bodyPr/>
          <a:lstStyle/>
          <a:p>
            <a:r>
              <a:rPr lang="en-US" dirty="0"/>
              <a:t>Road ways flooded</a:t>
            </a:r>
          </a:p>
          <a:p>
            <a:r>
              <a:rPr lang="en-US" dirty="0"/>
              <a:t>Bridges compromised </a:t>
            </a:r>
          </a:p>
          <a:p>
            <a:r>
              <a:rPr lang="en-US" dirty="0"/>
              <a:t>Long traffic delays </a:t>
            </a:r>
          </a:p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57" y="1047701"/>
            <a:ext cx="4145650" cy="524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23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South-West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03566" y="2226469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03566" y="2955131"/>
            <a:ext cx="4876800" cy="2547937"/>
          </a:xfrm>
        </p:spPr>
        <p:txBody>
          <a:bodyPr/>
          <a:lstStyle/>
          <a:p>
            <a:r>
              <a:rPr lang="en-US" dirty="0"/>
              <a:t>Drought</a:t>
            </a:r>
          </a:p>
          <a:p>
            <a:r>
              <a:rPr lang="en-US" dirty="0"/>
              <a:t>Extreme heat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141966" y="2247900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141965" y="2833574"/>
            <a:ext cx="4876801" cy="2547937"/>
          </a:xfrm>
        </p:spPr>
        <p:txBody>
          <a:bodyPr/>
          <a:lstStyle/>
          <a:p>
            <a:r>
              <a:rPr lang="en-US" dirty="0"/>
              <a:t>Stress and expansion of roadways</a:t>
            </a:r>
          </a:p>
          <a:p>
            <a:r>
              <a:rPr lang="en-US" dirty="0"/>
              <a:t>Stress on cars that can lead to shredding tires</a:t>
            </a:r>
          </a:p>
          <a:p>
            <a:r>
              <a:rPr lang="en-US" dirty="0"/>
              <a:t>Delayed flights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765" y="1634330"/>
            <a:ext cx="4064462" cy="37504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018765" y="5503068"/>
            <a:ext cx="2473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Arizona heat wave in 2017</a:t>
            </a:r>
          </a:p>
        </p:txBody>
      </p:sp>
    </p:spTree>
    <p:extLst>
      <p:ext uri="{BB962C8B-B14F-4D97-AF65-F5344CB8AC3E}">
        <p14:creationId xmlns:p14="http://schemas.microsoft.com/office/powerpoint/2010/main" val="1888035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West Coast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11680" y="2226469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11680" y="2838336"/>
            <a:ext cx="4876800" cy="2547937"/>
          </a:xfrm>
        </p:spPr>
        <p:txBody>
          <a:bodyPr/>
          <a:lstStyle/>
          <a:p>
            <a:r>
              <a:rPr lang="en-US" dirty="0"/>
              <a:t>Drought</a:t>
            </a:r>
          </a:p>
          <a:p>
            <a:r>
              <a:rPr lang="en-US" dirty="0"/>
              <a:t>Wild fires</a:t>
            </a:r>
          </a:p>
          <a:p>
            <a:r>
              <a:rPr lang="en-US" dirty="0"/>
              <a:t>Extreme heat</a:t>
            </a:r>
          </a:p>
          <a:p>
            <a:r>
              <a:rPr lang="en-US" dirty="0"/>
              <a:t>Mudslides from heavy rainfall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3274561" y="2277268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3277849" y="2789352"/>
            <a:ext cx="4876801" cy="2547937"/>
          </a:xfrm>
        </p:spPr>
        <p:txBody>
          <a:bodyPr/>
          <a:lstStyle/>
          <a:p>
            <a:r>
              <a:rPr lang="en-US" dirty="0"/>
              <a:t>Road collapses</a:t>
            </a:r>
          </a:p>
          <a:p>
            <a:r>
              <a:rPr lang="en-US" dirty="0"/>
              <a:t>Unstable roads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372" y="1923482"/>
            <a:ext cx="5132882" cy="34271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46372" y="5588000"/>
            <a:ext cx="3214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California mudslide in Feb. 14, 2019</a:t>
            </a:r>
          </a:p>
        </p:txBody>
      </p:sp>
    </p:spTree>
    <p:extLst>
      <p:ext uri="{BB962C8B-B14F-4D97-AF65-F5344CB8AC3E}">
        <p14:creationId xmlns:p14="http://schemas.microsoft.com/office/powerpoint/2010/main" val="2096106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West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0632" y="2340769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10632" y="2923607"/>
            <a:ext cx="4876800" cy="2547937"/>
          </a:xfrm>
        </p:spPr>
        <p:txBody>
          <a:bodyPr/>
          <a:lstStyle/>
          <a:p>
            <a:r>
              <a:rPr lang="en-US" dirty="0"/>
              <a:t>Heavy rainfall</a:t>
            </a:r>
          </a:p>
          <a:p>
            <a:r>
              <a:rPr lang="en-US" dirty="0"/>
              <a:t>Flooding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285292" y="2333172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285292" y="2909434"/>
            <a:ext cx="4876801" cy="2547937"/>
          </a:xfrm>
        </p:spPr>
        <p:txBody>
          <a:bodyPr/>
          <a:lstStyle/>
          <a:p>
            <a:r>
              <a:rPr lang="en-US" dirty="0"/>
              <a:t>Roads break down</a:t>
            </a:r>
          </a:p>
          <a:p>
            <a:r>
              <a:rPr lang="en-US" dirty="0"/>
              <a:t>potholes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214" y="2053770"/>
            <a:ext cx="5892572" cy="360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35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Plains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87452" y="2090738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87452" y="2721769"/>
            <a:ext cx="4876800" cy="2547937"/>
          </a:xfrm>
        </p:spPr>
        <p:txBody>
          <a:bodyPr/>
          <a:lstStyle/>
          <a:p>
            <a:r>
              <a:rPr lang="en-US" dirty="0"/>
              <a:t>Heavy rainfall</a:t>
            </a:r>
          </a:p>
          <a:p>
            <a:r>
              <a:rPr lang="en-US" dirty="0"/>
              <a:t>Severe Storms</a:t>
            </a:r>
          </a:p>
          <a:p>
            <a:r>
              <a:rPr lang="en-US" dirty="0"/>
              <a:t>Flooding </a:t>
            </a:r>
          </a:p>
          <a:p>
            <a:r>
              <a:rPr lang="en-US" dirty="0"/>
              <a:t>Drought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162112" y="2090738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162112" y="2776538"/>
            <a:ext cx="4876801" cy="2547937"/>
          </a:xfrm>
        </p:spPr>
        <p:txBody>
          <a:bodyPr/>
          <a:lstStyle/>
          <a:p>
            <a:r>
              <a:rPr lang="en-US" dirty="0"/>
              <a:t>Road closures 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344" y="2310606"/>
            <a:ext cx="6163134" cy="3479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30344" y="5899944"/>
            <a:ext cx="3299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Aftermath of an Oklahoma tornado</a:t>
            </a:r>
          </a:p>
        </p:txBody>
      </p:sp>
    </p:spTree>
    <p:extLst>
      <p:ext uri="{BB962C8B-B14F-4D97-AF65-F5344CB8AC3E}">
        <p14:creationId xmlns:p14="http://schemas.microsoft.com/office/powerpoint/2010/main" val="972636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Midwest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85851" y="2090738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85851" y="2721769"/>
            <a:ext cx="4876800" cy="2547937"/>
          </a:xfrm>
        </p:spPr>
        <p:txBody>
          <a:bodyPr/>
          <a:lstStyle/>
          <a:p>
            <a:r>
              <a:rPr lang="en-US" dirty="0"/>
              <a:t>Heavy rainfall</a:t>
            </a:r>
          </a:p>
          <a:p>
            <a:r>
              <a:rPr lang="en-US" dirty="0"/>
              <a:t>Inland flooding</a:t>
            </a:r>
          </a:p>
          <a:p>
            <a:r>
              <a:rPr lang="en-US" dirty="0"/>
              <a:t>Drought</a:t>
            </a:r>
          </a:p>
          <a:p>
            <a:r>
              <a:rPr lang="en-US" dirty="0"/>
              <a:t>Heavy snowfall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191933" y="2118123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191933" y="2776538"/>
            <a:ext cx="4876801" cy="2547937"/>
          </a:xfrm>
        </p:spPr>
        <p:txBody>
          <a:bodyPr/>
          <a:lstStyle/>
          <a:p>
            <a:r>
              <a:rPr lang="en-US" dirty="0"/>
              <a:t>River flooding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327" y="2224414"/>
            <a:ext cx="6133074" cy="346518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30344" y="5921829"/>
            <a:ext cx="3825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The 1000 year flood in Nashville, TN in 2010</a:t>
            </a:r>
          </a:p>
        </p:txBody>
      </p:sp>
    </p:spTree>
    <p:extLst>
      <p:ext uri="{BB962C8B-B14F-4D97-AF65-F5344CB8AC3E}">
        <p14:creationId xmlns:p14="http://schemas.microsoft.com/office/powerpoint/2010/main" val="928533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05114" y="3051628"/>
            <a:ext cx="10181771" cy="754743"/>
          </a:xfrm>
        </p:spPr>
        <p:txBody>
          <a:bodyPr/>
          <a:lstStyle/>
          <a:p>
            <a:r>
              <a:rPr lang="en-US" dirty="0"/>
              <a:t>Impacts on Urban and Rural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18595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Broken down into two sections</a:t>
            </a:r>
          </a:p>
          <a:p>
            <a:pPr lvl="1"/>
            <a:r>
              <a:rPr lang="en-US" sz="2400" dirty="0"/>
              <a:t>City Infrastructure impacted</a:t>
            </a:r>
          </a:p>
          <a:p>
            <a:pPr lvl="1"/>
            <a:r>
              <a:rPr lang="en-US" sz="2400" dirty="0"/>
              <a:t>Rural infrastructure impacted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259" y="1535230"/>
            <a:ext cx="4602884" cy="4260704"/>
          </a:xfrm>
        </p:spPr>
      </p:pic>
    </p:spTree>
    <p:extLst>
      <p:ext uri="{BB962C8B-B14F-4D97-AF65-F5344CB8AC3E}">
        <p14:creationId xmlns:p14="http://schemas.microsoft.com/office/powerpoint/2010/main" val="201466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City Infrastructure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525" y="2061028"/>
            <a:ext cx="4130807" cy="2772229"/>
          </a:xfrm>
        </p:spPr>
        <p:txBody>
          <a:bodyPr>
            <a:normAutofit/>
          </a:bodyPr>
          <a:lstStyle/>
          <a:p>
            <a:r>
              <a:rPr lang="en-US" sz="2000" dirty="0"/>
              <a:t>Bridges</a:t>
            </a:r>
          </a:p>
          <a:p>
            <a:pPr lvl="1"/>
            <a:r>
              <a:rPr lang="en-US" dirty="0"/>
              <a:t>Ports for incoming cargo are at risk</a:t>
            </a:r>
          </a:p>
          <a:p>
            <a:r>
              <a:rPr lang="en-US" sz="2000" dirty="0"/>
              <a:t>Airports</a:t>
            </a:r>
          </a:p>
          <a:p>
            <a:r>
              <a:rPr lang="en-US" sz="2000" dirty="0"/>
              <a:t>Railways</a:t>
            </a:r>
          </a:p>
          <a:p>
            <a:r>
              <a:rPr lang="en-US" sz="2000" dirty="0"/>
              <a:t>Highways/Interstate systems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629" y="1065650"/>
            <a:ext cx="3327947" cy="5034226"/>
          </a:xfrm>
        </p:spPr>
      </p:pic>
      <p:sp>
        <p:nvSpPr>
          <p:cNvPr id="6" name="TextBox 5"/>
          <p:cNvSpPr txBox="1"/>
          <p:nvPr/>
        </p:nvSpPr>
        <p:spPr>
          <a:xfrm>
            <a:off x="5343203" y="2185820"/>
            <a:ext cx="3071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600" dirty="0"/>
              <a:t>This was after hurricane Ivan struck the Florida pan-handle back in 2004. 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600" dirty="0"/>
              <a:t>Even today you can see remnants of the old bridge</a:t>
            </a:r>
          </a:p>
        </p:txBody>
      </p:sp>
    </p:spTree>
    <p:extLst>
      <p:ext uri="{BB962C8B-B14F-4D97-AF65-F5344CB8AC3E}">
        <p14:creationId xmlns:p14="http://schemas.microsoft.com/office/powerpoint/2010/main" val="1127699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City Infrastructure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Sewer systems are at risk</a:t>
            </a:r>
          </a:p>
          <a:p>
            <a:r>
              <a:rPr lang="en-US" sz="2000" dirty="0"/>
              <a:t>Many are not able to handle large volumes of water at once</a:t>
            </a:r>
          </a:p>
          <a:p>
            <a:r>
              <a:rPr lang="en-US" sz="2000" dirty="0"/>
              <a:t>Dig Indy</a:t>
            </a:r>
          </a:p>
          <a:p>
            <a:pPr lvl="1"/>
            <a:r>
              <a:rPr lang="en-US" dirty="0"/>
              <a:t>Help reduce sewer overflow from contaminating water ways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613" y="2514600"/>
            <a:ext cx="5704114" cy="2994660"/>
          </a:xfrm>
        </p:spPr>
      </p:pic>
    </p:spTree>
    <p:extLst>
      <p:ext uri="{BB962C8B-B14F-4D97-AF65-F5344CB8AC3E}">
        <p14:creationId xmlns:p14="http://schemas.microsoft.com/office/powerpoint/2010/main" val="1111461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Part 1</a:t>
            </a:r>
          </a:p>
          <a:p>
            <a:pPr lvl="1"/>
            <a:r>
              <a:rPr lang="en-US" sz="2800" dirty="0"/>
              <a:t>Transportation at risk</a:t>
            </a:r>
          </a:p>
          <a:p>
            <a:pPr marL="457200" lvl="1" indent="-442913"/>
            <a:r>
              <a:rPr lang="en-US" sz="2800" dirty="0"/>
              <a:t>Part 2</a:t>
            </a:r>
          </a:p>
          <a:p>
            <a:pPr marL="914400" lvl="2" indent="-442913"/>
            <a:r>
              <a:rPr lang="en-US" sz="2800" dirty="0"/>
              <a:t>Impacts on Urban and Rural transportation</a:t>
            </a:r>
          </a:p>
          <a:p>
            <a:pPr marL="457200" lvl="1" indent="-442913"/>
            <a:r>
              <a:rPr lang="en-US" sz="2800" dirty="0"/>
              <a:t>Part 3</a:t>
            </a:r>
          </a:p>
          <a:p>
            <a:pPr marL="914400" lvl="2" indent="-442913"/>
            <a:r>
              <a:rPr lang="en-US" sz="2800" dirty="0"/>
              <a:t>Vulnerability Assessments</a:t>
            </a:r>
          </a:p>
        </p:txBody>
      </p:sp>
    </p:spTree>
    <p:extLst>
      <p:ext uri="{BB962C8B-B14F-4D97-AF65-F5344CB8AC3E}">
        <p14:creationId xmlns:p14="http://schemas.microsoft.com/office/powerpoint/2010/main" val="1674804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420914"/>
            <a:ext cx="9905998" cy="1905000"/>
          </a:xfrm>
        </p:spPr>
        <p:txBody>
          <a:bodyPr/>
          <a:lstStyle/>
          <a:p>
            <a:r>
              <a:rPr lang="en-US" dirty="0"/>
              <a:t>Rural Infrastructure Impacted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413" y="2397936"/>
            <a:ext cx="4876800" cy="3124201"/>
          </a:xfrm>
        </p:spPr>
        <p:txBody>
          <a:bodyPr>
            <a:normAutofit/>
          </a:bodyPr>
          <a:lstStyle/>
          <a:p>
            <a:r>
              <a:rPr lang="en-US" sz="2000" dirty="0"/>
              <a:t>Bridges collapse due to poor maintenance </a:t>
            </a:r>
          </a:p>
          <a:p>
            <a:pPr lvl="1"/>
            <a:r>
              <a:rPr lang="en-US" sz="1800" dirty="0"/>
              <a:t>Also due to poor funding or poor support from the community</a:t>
            </a:r>
          </a:p>
          <a:p>
            <a:r>
              <a:rPr lang="en-US" sz="2000" dirty="0"/>
              <a:t>Highways/Interstate systems can be cut off completely </a:t>
            </a:r>
          </a:p>
          <a:p>
            <a:r>
              <a:rPr lang="en-US" sz="2000" dirty="0"/>
              <a:t>most recent example is out in Nebraska</a:t>
            </a:r>
          </a:p>
          <a:p>
            <a:endParaRPr lang="en-US" sz="20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The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013" y="1879959"/>
            <a:ext cx="5921736" cy="416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933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1" t="19625" r="21212" b="10418"/>
          <a:stretch/>
        </p:blipFill>
        <p:spPr>
          <a:xfrm>
            <a:off x="304800" y="1248228"/>
            <a:ext cx="5659612" cy="40349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8" t="23727" r="21934" b="10649"/>
          <a:stretch/>
        </p:blipFill>
        <p:spPr>
          <a:xfrm>
            <a:off x="6197601" y="1248228"/>
            <a:ext cx="5706748" cy="40349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5558971"/>
            <a:ext cx="565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Towns </a:t>
            </a:r>
            <a:r>
              <a:rPr lang="en-US"/>
              <a:t>are isolated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97601" y="5573486"/>
            <a:ext cx="5706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Fright movement is halted </a:t>
            </a:r>
          </a:p>
        </p:txBody>
      </p:sp>
    </p:spTree>
    <p:extLst>
      <p:ext uri="{BB962C8B-B14F-4D97-AF65-F5344CB8AC3E}">
        <p14:creationId xmlns:p14="http://schemas.microsoft.com/office/powerpoint/2010/main" val="2110505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98353" y="3028042"/>
            <a:ext cx="6795294" cy="801915"/>
          </a:xfrm>
        </p:spPr>
        <p:txBody>
          <a:bodyPr>
            <a:noAutofit/>
          </a:bodyPr>
          <a:lstStyle/>
          <a:p>
            <a:r>
              <a:rPr lang="en-US" sz="3600" dirty="0"/>
              <a:t>Vulnerability Assessments</a:t>
            </a:r>
          </a:p>
        </p:txBody>
      </p:sp>
    </p:spTree>
    <p:extLst>
      <p:ext uri="{BB962C8B-B14F-4D97-AF65-F5344CB8AC3E}">
        <p14:creationId xmlns:p14="http://schemas.microsoft.com/office/powerpoint/2010/main" val="141270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Models for future impacts</a:t>
            </a:r>
          </a:p>
          <a:p>
            <a:r>
              <a:rPr lang="en-US" sz="2400" dirty="0"/>
              <a:t>Preventative measurements </a:t>
            </a:r>
          </a:p>
          <a:p>
            <a:pPr lvl="1"/>
            <a:r>
              <a:rPr lang="en-US" sz="2400" dirty="0"/>
              <a:t>Pothole repair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973" y="1555528"/>
            <a:ext cx="4618684" cy="4235672"/>
          </a:xfrm>
        </p:spPr>
      </p:pic>
    </p:spTree>
    <p:extLst>
      <p:ext uri="{BB962C8B-B14F-4D97-AF65-F5344CB8AC3E}">
        <p14:creationId xmlns:p14="http://schemas.microsoft.com/office/powerpoint/2010/main" val="1281786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870" y="2676069"/>
            <a:ext cx="4876800" cy="3124201"/>
          </a:xfrm>
        </p:spPr>
        <p:txBody>
          <a:bodyPr>
            <a:normAutofit/>
          </a:bodyPr>
          <a:lstStyle/>
          <a:p>
            <a:r>
              <a:rPr lang="en-US" dirty="0"/>
              <a:t>Risk assessment</a:t>
            </a:r>
          </a:p>
          <a:p>
            <a:r>
              <a:rPr lang="en-US" dirty="0"/>
              <a:t>Hazard-Based</a:t>
            </a:r>
          </a:p>
          <a:p>
            <a:r>
              <a:rPr lang="en-US" dirty="0"/>
              <a:t>Assess-Based</a:t>
            </a:r>
          </a:p>
          <a:p>
            <a:r>
              <a:rPr lang="en-US" dirty="0"/>
              <a:t>Hybrid Approach</a:t>
            </a:r>
          </a:p>
          <a:p>
            <a:r>
              <a:rPr lang="en-US" dirty="0"/>
              <a:t>Uncertainties with future projections</a:t>
            </a:r>
          </a:p>
          <a:p>
            <a:pPr lvl="1"/>
            <a:r>
              <a:rPr lang="en-US" sz="1800" dirty="0"/>
              <a:t>Geographic location</a:t>
            </a:r>
          </a:p>
          <a:p>
            <a:pPr lvl="1"/>
            <a:r>
              <a:rPr lang="en-US" sz="1800" dirty="0"/>
              <a:t>Lack of specific adaption strategies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439" y="2336799"/>
            <a:ext cx="6565822" cy="3802743"/>
          </a:xfrm>
        </p:spPr>
      </p:pic>
    </p:spTree>
    <p:extLst>
      <p:ext uri="{BB962C8B-B14F-4D97-AF65-F5344CB8AC3E}">
        <p14:creationId xmlns:p14="http://schemas.microsoft.com/office/powerpoint/2010/main" val="470114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Preventative Measurements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Of the vulnerability assessment studies most common assessed asset were roads </a:t>
            </a:r>
          </a:p>
          <a:p>
            <a:r>
              <a:rPr lang="en-US" dirty="0"/>
              <a:t>Repairing Potholes</a:t>
            </a:r>
          </a:p>
          <a:p>
            <a:pPr lvl="1"/>
            <a:r>
              <a:rPr lang="en-US" sz="2000" dirty="0"/>
              <a:t>Why they form</a:t>
            </a:r>
          </a:p>
          <a:p>
            <a:pPr lvl="1"/>
            <a:r>
              <a:rPr lang="en-US" sz="2000" dirty="0"/>
              <a:t>How they form</a:t>
            </a:r>
          </a:p>
          <a:p>
            <a:pPr lvl="1"/>
            <a:r>
              <a:rPr lang="en-US" sz="2000" dirty="0"/>
              <a:t>Patching vs. Repaving</a:t>
            </a:r>
          </a:p>
        </p:txBody>
      </p:sp>
    </p:spTree>
    <p:extLst>
      <p:ext uri="{BB962C8B-B14F-4D97-AF65-F5344CB8AC3E}">
        <p14:creationId xmlns:p14="http://schemas.microsoft.com/office/powerpoint/2010/main" val="2118500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Potholes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28145" y="2514600"/>
            <a:ext cx="4876800" cy="3124201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5.8 million miles of road likely to rut, crack, or buckle</a:t>
            </a:r>
          </a:p>
          <a:p>
            <a:r>
              <a:rPr lang="en-US" sz="2000" dirty="0"/>
              <a:t>Current pothole count in Indy</a:t>
            </a:r>
          </a:p>
          <a:p>
            <a:pPr lvl="1"/>
            <a:r>
              <a:rPr lang="en-US" sz="2000" dirty="0"/>
              <a:t>From November 2018 to now</a:t>
            </a:r>
          </a:p>
          <a:p>
            <a:r>
              <a:rPr lang="en-US" sz="2000" dirty="0"/>
              <a:t>Over 26,000 potholes!</a:t>
            </a:r>
          </a:p>
          <a:p>
            <a:pPr lvl="1"/>
            <a:r>
              <a:rPr lang="en-US" dirty="0"/>
              <a:t>Damaged tires</a:t>
            </a:r>
          </a:p>
          <a:p>
            <a:pPr lvl="1"/>
            <a:r>
              <a:rPr lang="en-US" dirty="0"/>
              <a:t>Damaged car suspension</a:t>
            </a:r>
          </a:p>
          <a:p>
            <a:pPr lvl="1"/>
            <a:r>
              <a:rPr lang="en-US" dirty="0"/>
              <a:t>Damaged car bodies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2" t="17440" b="12560"/>
          <a:stretch/>
        </p:blipFill>
        <p:spPr>
          <a:xfrm>
            <a:off x="5404945" y="2514600"/>
            <a:ext cx="6470720" cy="3628571"/>
          </a:xfrm>
        </p:spPr>
      </p:pic>
    </p:spTree>
    <p:extLst>
      <p:ext uri="{BB962C8B-B14F-4D97-AF65-F5344CB8AC3E}">
        <p14:creationId xmlns:p14="http://schemas.microsoft.com/office/powerpoint/2010/main" val="2004989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Potholes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6" b="15398"/>
          <a:stretch/>
        </p:blipFill>
        <p:spPr>
          <a:xfrm>
            <a:off x="445453" y="2083125"/>
            <a:ext cx="5213700" cy="2586519"/>
          </a:xfrm>
        </p:spPr>
      </p:pic>
      <p:sp>
        <p:nvSpPr>
          <p:cNvPr id="6" name="TextBox 5"/>
          <p:cNvSpPr txBox="1"/>
          <p:nvPr/>
        </p:nvSpPr>
        <p:spPr>
          <a:xfrm>
            <a:off x="445453" y="484777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8" b="19885"/>
          <a:stretch/>
        </p:blipFill>
        <p:spPr>
          <a:xfrm>
            <a:off x="5965371" y="2083126"/>
            <a:ext cx="5481522" cy="25865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65371" y="484777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18236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Potholes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7" b="21370"/>
          <a:stretch/>
        </p:blipFill>
        <p:spPr>
          <a:xfrm>
            <a:off x="314542" y="2249716"/>
            <a:ext cx="5457869" cy="25039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0" b="21495"/>
          <a:stretch/>
        </p:blipFill>
        <p:spPr>
          <a:xfrm>
            <a:off x="6094412" y="2249716"/>
            <a:ext cx="5473381" cy="2503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1568" y="509451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1171" y="509451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4542" y="5402291"/>
            <a:ext cx="11253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repair by patching is much cheaper than resurfacing the whole street. In Portland, OR it cost $500 to patch or $150,00 to resurface the road. However, polymers like rubber are added in the mix for flexibility and Kevlar fibers added in for strength.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47789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299" y="270323"/>
            <a:ext cx="9905998" cy="1905000"/>
          </a:xfrm>
        </p:spPr>
        <p:txBody>
          <a:bodyPr/>
          <a:lstStyle/>
          <a:p>
            <a:r>
              <a:rPr lang="en-US" dirty="0"/>
              <a:t>Preventative measurements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299" y="1723571"/>
            <a:ext cx="4876800" cy="3124201"/>
          </a:xfrm>
        </p:spPr>
        <p:txBody>
          <a:bodyPr/>
          <a:lstStyle/>
          <a:p>
            <a:r>
              <a:rPr lang="en-US" dirty="0"/>
              <a:t>Many have taken it upon themselves to repair the streets themselves</a:t>
            </a:r>
          </a:p>
          <a:p>
            <a:r>
              <a:rPr lang="en-US" dirty="0">
                <a:effectLst/>
                <a:hlinkClick r:id="rId2"/>
              </a:rPr>
              <a:t>https://www.instagram.com/p/BvfwLZfgxWO/?utm_source=ig_web_copy_link</a:t>
            </a:r>
            <a:endParaRPr lang="en-US" dirty="0">
              <a:effectLst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862" y="2666999"/>
            <a:ext cx="5505223" cy="367014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971" y="3670102"/>
            <a:ext cx="3029632" cy="286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42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149600" y="2833914"/>
            <a:ext cx="5892800" cy="1190172"/>
          </a:xfrm>
        </p:spPr>
        <p:txBody>
          <a:bodyPr>
            <a:normAutofit/>
          </a:bodyPr>
          <a:lstStyle/>
          <a:p>
            <a:r>
              <a:rPr lang="en-US" sz="3600" dirty="0"/>
              <a:t>Transportation at risk</a:t>
            </a:r>
          </a:p>
        </p:txBody>
      </p:sp>
    </p:spTree>
    <p:extLst>
      <p:ext uri="{BB962C8B-B14F-4D97-AF65-F5344CB8AC3E}">
        <p14:creationId xmlns:p14="http://schemas.microsoft.com/office/powerpoint/2010/main" val="160366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 1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362" y="2104958"/>
            <a:ext cx="5140551" cy="3654492"/>
          </a:xfrm>
        </p:spPr>
      </p:pic>
      <p:pic>
        <p:nvPicPr>
          <p:cNvPr id="8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" y="2110917"/>
            <a:ext cx="4605862" cy="3680283"/>
          </a:xfrm>
        </p:spPr>
      </p:pic>
    </p:spTree>
    <p:extLst>
      <p:ext uri="{BB962C8B-B14F-4D97-AF65-F5344CB8AC3E}">
        <p14:creationId xmlns:p14="http://schemas.microsoft.com/office/powerpoint/2010/main" val="1348555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Climate change impactors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en-US" sz="2800" dirty="0"/>
              <a:t>Heavy precipitation </a:t>
            </a:r>
          </a:p>
          <a:p>
            <a:pPr lvl="1"/>
            <a:r>
              <a:rPr lang="en-US" sz="2800" dirty="0"/>
              <a:t>Coastal flooding</a:t>
            </a:r>
          </a:p>
          <a:p>
            <a:pPr lvl="1"/>
            <a:r>
              <a:rPr lang="en-US" sz="2800" dirty="0"/>
              <a:t>Inland flooding</a:t>
            </a:r>
          </a:p>
          <a:p>
            <a:pPr lvl="1"/>
            <a:r>
              <a:rPr lang="en-US" sz="2800" dirty="0"/>
              <a:t>Landslides/Mudslides</a:t>
            </a:r>
          </a:p>
          <a:p>
            <a:pPr lvl="1"/>
            <a:r>
              <a:rPr lang="en-US" sz="2800" dirty="0"/>
              <a:t>Extreme heat  </a:t>
            </a:r>
          </a:p>
          <a:p>
            <a:pPr lvl="1"/>
            <a:r>
              <a:rPr lang="en-US" sz="2800" dirty="0"/>
              <a:t>Wildfires</a:t>
            </a:r>
          </a:p>
        </p:txBody>
      </p:sp>
    </p:spTree>
    <p:extLst>
      <p:ext uri="{BB962C8B-B14F-4D97-AF65-F5344CB8AC3E}">
        <p14:creationId xmlns:p14="http://schemas.microsoft.com/office/powerpoint/2010/main" val="769740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Heat can cause stress and expansion on roads and bridges</a:t>
            </a:r>
          </a:p>
          <a:p>
            <a:r>
              <a:rPr lang="en-US" sz="2400" dirty="0"/>
              <a:t>Flooding prevents rail lines from running</a:t>
            </a:r>
          </a:p>
          <a:p>
            <a:r>
              <a:rPr lang="en-US" sz="2400" dirty="0"/>
              <a:t>Coastal flooding hinders ports from operating properly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"/>
          <a:stretch/>
        </p:blipFill>
        <p:spPr>
          <a:xfrm>
            <a:off x="6456362" y="2075543"/>
            <a:ext cx="5242151" cy="3683907"/>
          </a:xfrm>
        </p:spPr>
      </p:pic>
    </p:spTree>
    <p:extLst>
      <p:ext uri="{BB962C8B-B14F-4D97-AF65-F5344CB8AC3E}">
        <p14:creationId xmlns:p14="http://schemas.microsoft.com/office/powerpoint/2010/main" val="1789682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Regions of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Northeast</a:t>
            </a:r>
          </a:p>
          <a:p>
            <a:r>
              <a:rPr lang="en-US" dirty="0"/>
              <a:t>East coast</a:t>
            </a:r>
          </a:p>
          <a:p>
            <a:r>
              <a:rPr lang="en-US" dirty="0"/>
              <a:t>South-Southeast</a:t>
            </a:r>
          </a:p>
          <a:p>
            <a:r>
              <a:rPr lang="en-US" dirty="0"/>
              <a:t>Southwest</a:t>
            </a:r>
          </a:p>
          <a:p>
            <a:r>
              <a:rPr lang="en-US" dirty="0"/>
              <a:t>West coast</a:t>
            </a:r>
          </a:p>
          <a:p>
            <a:r>
              <a:rPr lang="en-US" dirty="0"/>
              <a:t>Northwest</a:t>
            </a:r>
          </a:p>
          <a:p>
            <a:r>
              <a:rPr lang="en-US" dirty="0"/>
              <a:t>Great Plains</a:t>
            </a:r>
          </a:p>
          <a:p>
            <a:r>
              <a:rPr lang="en-US" dirty="0"/>
              <a:t>Midwest</a:t>
            </a:r>
          </a:p>
        </p:txBody>
      </p:sp>
    </p:spTree>
    <p:extLst>
      <p:ext uri="{BB962C8B-B14F-4D97-AF65-F5344CB8AC3E}">
        <p14:creationId xmlns:p14="http://schemas.microsoft.com/office/powerpoint/2010/main" val="1987926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North East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00366" y="2272430"/>
            <a:ext cx="4588931" cy="576262"/>
          </a:xfrm>
        </p:spPr>
        <p:txBody>
          <a:bodyPr/>
          <a:lstStyle/>
          <a:p>
            <a:r>
              <a:rPr lang="en-US" dirty="0"/>
              <a:t>Causes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00366" y="3029438"/>
            <a:ext cx="4876800" cy="2547937"/>
          </a:xfrm>
        </p:spPr>
        <p:txBody>
          <a:bodyPr/>
          <a:lstStyle/>
          <a:p>
            <a:r>
              <a:rPr lang="en-US" dirty="0"/>
              <a:t>Heavy rainfall</a:t>
            </a:r>
          </a:p>
          <a:p>
            <a:r>
              <a:rPr lang="en-US" dirty="0"/>
              <a:t>Heavy snowfall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2997237" y="2272430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2860976" y="3029438"/>
            <a:ext cx="4740541" cy="2547937"/>
          </a:xfrm>
        </p:spPr>
        <p:txBody>
          <a:bodyPr/>
          <a:lstStyle/>
          <a:p>
            <a:r>
              <a:rPr lang="en-US" dirty="0"/>
              <a:t>Bridge scour-sediment lost down by the pillars holding the bridge </a:t>
            </a:r>
          </a:p>
          <a:p>
            <a:r>
              <a:rPr lang="en-US" dirty="0"/>
              <a:t>Roads become covered in potholes</a:t>
            </a:r>
          </a:p>
          <a:p>
            <a:r>
              <a:rPr lang="en-US" dirty="0"/>
              <a:t>Airport are slowed down  and/or flights are delayed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730" y="3636358"/>
            <a:ext cx="4854773" cy="253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29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East Coast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2309" y="2226469"/>
            <a:ext cx="4588931" cy="576262"/>
          </a:xfrm>
        </p:spPr>
        <p:txBody>
          <a:bodyPr/>
          <a:lstStyle/>
          <a:p>
            <a:r>
              <a:rPr lang="en-US" dirty="0"/>
              <a:t>Cause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2309" y="2857500"/>
            <a:ext cx="4876800" cy="2547937"/>
          </a:xfrm>
        </p:spPr>
        <p:txBody>
          <a:bodyPr/>
          <a:lstStyle/>
          <a:p>
            <a:r>
              <a:rPr lang="en-US" dirty="0"/>
              <a:t>Coastal Flooding</a:t>
            </a:r>
          </a:p>
          <a:p>
            <a:r>
              <a:rPr lang="en-US" dirty="0"/>
              <a:t>Sea level rise 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3154852" y="2281238"/>
            <a:ext cx="4604280" cy="576262"/>
          </a:xfrm>
        </p:spPr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3119001" y="2802731"/>
            <a:ext cx="4876801" cy="2547937"/>
          </a:xfrm>
        </p:spPr>
        <p:txBody>
          <a:bodyPr/>
          <a:lstStyle/>
          <a:p>
            <a:r>
              <a:rPr lang="en-US" dirty="0"/>
              <a:t>Bridges compromised </a:t>
            </a:r>
          </a:p>
          <a:p>
            <a:r>
              <a:rPr lang="en-US" dirty="0"/>
              <a:t>Airport delays</a:t>
            </a:r>
          </a:p>
          <a:p>
            <a:r>
              <a:rPr lang="en-US" dirty="0"/>
              <a:t>Roads blocked off</a:t>
            </a:r>
          </a:p>
          <a:p>
            <a:r>
              <a:rPr lang="en-US" dirty="0"/>
              <a:t>Rail lines down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213" y="2034273"/>
            <a:ext cx="5863771" cy="33163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18213" y="5515429"/>
            <a:ext cx="3347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After Superstorm Sandy, New Jersey </a:t>
            </a:r>
          </a:p>
        </p:txBody>
      </p:sp>
    </p:spTree>
    <p:extLst>
      <p:ext uri="{BB962C8B-B14F-4D97-AF65-F5344CB8AC3E}">
        <p14:creationId xmlns:p14="http://schemas.microsoft.com/office/powerpoint/2010/main" val="1378639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523</TotalTime>
  <Words>582</Words>
  <Application>Microsoft Macintosh PowerPoint</Application>
  <PresentationFormat>Widescreen</PresentationFormat>
  <Paragraphs>164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Century Gothic</vt:lpstr>
      <vt:lpstr>Mesh</vt:lpstr>
      <vt:lpstr>Impact of climate change on Transportation </vt:lpstr>
      <vt:lpstr>Overview</vt:lpstr>
      <vt:lpstr>Transportation at risk</vt:lpstr>
      <vt:lpstr>Key Message 1 </vt:lpstr>
      <vt:lpstr>Climate change impactors </vt:lpstr>
      <vt:lpstr>Structural Impact</vt:lpstr>
      <vt:lpstr>Regions of Impact</vt:lpstr>
      <vt:lpstr>North East</vt:lpstr>
      <vt:lpstr>East Coast</vt:lpstr>
      <vt:lpstr>South-South East</vt:lpstr>
      <vt:lpstr>South-West</vt:lpstr>
      <vt:lpstr>West Coast</vt:lpstr>
      <vt:lpstr>North West</vt:lpstr>
      <vt:lpstr>Great Plains</vt:lpstr>
      <vt:lpstr>The Midwest</vt:lpstr>
      <vt:lpstr>Impacts on Urban and Rural Transportation</vt:lpstr>
      <vt:lpstr>Key Message 2</vt:lpstr>
      <vt:lpstr>City Infrastructure </vt:lpstr>
      <vt:lpstr>City Infrastructure </vt:lpstr>
      <vt:lpstr>Rural Infrastructure Impacted</vt:lpstr>
      <vt:lpstr>PowerPoint Presentation</vt:lpstr>
      <vt:lpstr>Vulnerability Assessments</vt:lpstr>
      <vt:lpstr>Key message 3</vt:lpstr>
      <vt:lpstr>Models</vt:lpstr>
      <vt:lpstr>Preventative Measurements </vt:lpstr>
      <vt:lpstr>Potholes</vt:lpstr>
      <vt:lpstr>Potholes</vt:lpstr>
      <vt:lpstr>Potholes</vt:lpstr>
      <vt:lpstr>Preventative measurements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climate change on Transportation </dc:title>
  <dc:creator>Abby McGilvrey</dc:creator>
  <cp:lastModifiedBy>LW</cp:lastModifiedBy>
  <cp:revision>50</cp:revision>
  <dcterms:created xsi:type="dcterms:W3CDTF">2019-03-28T23:20:00Z</dcterms:created>
  <dcterms:modified xsi:type="dcterms:W3CDTF">2020-02-03T16:21:36Z</dcterms:modified>
</cp:coreProperties>
</file>