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90" r:id="rId3"/>
    <p:sldId id="257" r:id="rId4"/>
    <p:sldId id="266" r:id="rId5"/>
    <p:sldId id="261" r:id="rId6"/>
    <p:sldId id="262" r:id="rId7"/>
    <p:sldId id="267" r:id="rId8"/>
    <p:sldId id="263" r:id="rId9"/>
    <p:sldId id="268" r:id="rId10"/>
    <p:sldId id="269" r:id="rId11"/>
    <p:sldId id="285" r:id="rId12"/>
    <p:sldId id="283" r:id="rId13"/>
    <p:sldId id="286" r:id="rId14"/>
    <p:sldId id="288" r:id="rId15"/>
    <p:sldId id="271" r:id="rId16"/>
    <p:sldId id="291" r:id="rId17"/>
    <p:sldId id="273" r:id="rId18"/>
    <p:sldId id="264" r:id="rId19"/>
    <p:sldId id="295" r:id="rId20"/>
    <p:sldId id="274" r:id="rId21"/>
    <p:sldId id="289" r:id="rId22"/>
    <p:sldId id="281" r:id="rId23"/>
    <p:sldId id="279" r:id="rId24"/>
    <p:sldId id="280" r:id="rId25"/>
    <p:sldId id="275" r:id="rId26"/>
    <p:sldId id="293" r:id="rId27"/>
    <p:sldId id="28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4"/>
    <p:restoredTop sz="89491"/>
  </p:normalViewPr>
  <p:slideViewPr>
    <p:cSldViewPr snapToGrid="0" snapToObjects="1">
      <p:cViewPr varScale="1">
        <p:scale>
          <a:sx n="97" d="100"/>
          <a:sy n="97" d="100"/>
        </p:scale>
        <p:origin x="216"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BC50C0-E826-3840-B45E-4032652EDCC7}" type="datetimeFigureOut">
              <a:rPr lang="en-US" smtClean="0"/>
              <a:t>2/3/20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2B6079-CD37-7C49-8B25-B17B3A707A3D}" type="slidenum">
              <a:rPr lang="en-US" smtClean="0"/>
              <a:t>‹#›</a:t>
            </a:fld>
            <a:endParaRPr lang="en-US"/>
          </a:p>
        </p:txBody>
      </p:sp>
    </p:spTree>
    <p:extLst>
      <p:ext uri="{BB962C8B-B14F-4D97-AF65-F5344CB8AC3E}">
        <p14:creationId xmlns:p14="http://schemas.microsoft.com/office/powerpoint/2010/main" val="341205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B6079-CD37-7C49-8B25-B17B3A707A3D}" type="slidenum">
              <a:rPr lang="en-US" smtClean="0"/>
              <a:t>6</a:t>
            </a:fld>
            <a:endParaRPr lang="en-US"/>
          </a:p>
        </p:txBody>
      </p:sp>
    </p:spTree>
    <p:extLst>
      <p:ext uri="{BB962C8B-B14F-4D97-AF65-F5344CB8AC3E}">
        <p14:creationId xmlns:p14="http://schemas.microsoft.com/office/powerpoint/2010/main" val="1336966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B6079-CD37-7C49-8B25-B17B3A707A3D}" type="slidenum">
              <a:rPr lang="en-US" smtClean="0"/>
              <a:t>7</a:t>
            </a:fld>
            <a:endParaRPr lang="en-US"/>
          </a:p>
        </p:txBody>
      </p:sp>
    </p:spTree>
    <p:extLst>
      <p:ext uri="{BB962C8B-B14F-4D97-AF65-F5344CB8AC3E}">
        <p14:creationId xmlns:p14="http://schemas.microsoft.com/office/powerpoint/2010/main" val="1793099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“However, in the mid-1980's, farm prices dropped due to surpluses, inflation slowed, and demand for agricultural land decreased. These factors caused the second large decline of agricultural land values during the century. Land values dropped from $801 in 1984 to $599 in 1987, a decline of 25 percent. This sharp drop caused a great deal of hardship in the agricultural community. Many farmers and ranchers who had taken on large amounts of debt, based on inflated land values, were not able to continue operating.”</a:t>
            </a:r>
            <a:endParaRPr lang="en-US" dirty="0"/>
          </a:p>
        </p:txBody>
      </p:sp>
      <p:sp>
        <p:nvSpPr>
          <p:cNvPr id="4" name="Slide Number Placeholder 3"/>
          <p:cNvSpPr>
            <a:spLocks noGrp="1"/>
          </p:cNvSpPr>
          <p:nvPr>
            <p:ph type="sldNum" sz="quarter" idx="5"/>
          </p:nvPr>
        </p:nvSpPr>
        <p:spPr/>
        <p:txBody>
          <a:bodyPr/>
          <a:lstStyle/>
          <a:p>
            <a:fld id="{992B6079-CD37-7C49-8B25-B17B3A707A3D}" type="slidenum">
              <a:rPr lang="en-US" smtClean="0"/>
              <a:t>8</a:t>
            </a:fld>
            <a:endParaRPr lang="en-US"/>
          </a:p>
        </p:txBody>
      </p:sp>
    </p:spTree>
    <p:extLst>
      <p:ext uri="{BB962C8B-B14F-4D97-AF65-F5344CB8AC3E}">
        <p14:creationId xmlns:p14="http://schemas.microsoft.com/office/powerpoint/2010/main" val="1013960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76BA6-3194-454F-BE39-27AC7870C4C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854EC92-8A51-F945-A77C-4CBFCE4511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74F731-8886-5C40-A96D-E0AC409E9F6A}"/>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8AD88352-E9D0-FB49-B1EF-D7A6929551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8E2C73-D426-7746-8E28-AAE7C3293EBD}"/>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429689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0493C-C540-AB48-B49A-8A2B93CCE35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340D1D-FFBD-9140-818E-CDA355BF9DE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73AD2-B9B0-A64E-A99D-3D49E85309FE}"/>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7E59A47D-F840-354E-8943-7AE774695D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508BA2-25D0-7548-AF9C-73440210CA8D}"/>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2966169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24FB81-9EBF-9D43-BED4-25C62AE54C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18D4FA-4BD0-7D44-82EE-3A4BA5C6E1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DB5AD8-A0CB-0644-B218-0434BC48770C}"/>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1DAD1D9C-3F80-824D-A7C8-F445C3AB65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701932-33A4-3740-B3BB-E31F37065EA1}"/>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3729151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F1590-27D6-A941-AAF7-E272495BA1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731A2C-DD6A-6F44-B032-475C4AB86CF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591858-A459-9940-8478-EDD3486F3409}"/>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9014FEBF-16F5-314E-9039-84E05069F4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E3BE1F-75DA-AD4E-8391-EC1AE76A9CD8}"/>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1304968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7F8E3-90DB-9343-A2ED-DC37AC2B41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2BC96A7-6E29-1342-80D5-06FEA58D72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E1CA259-41D4-D34D-A6C8-4DBB356D746C}"/>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E37BF1EE-7F8D-B94A-B8D1-00E5A80545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38FA12-4D52-664A-87FC-0AEDB61D3720}"/>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1024651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1A545-4F41-7745-9A67-CD7E2A9C22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7B4AD-BE2F-9D4C-96A7-2E2FEB2E57F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C56845-0541-6341-A987-09BABD15FF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0BE5F4C-E52E-C84C-BFAE-CD7690282A69}"/>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6" name="Footer Placeholder 5">
            <a:extLst>
              <a:ext uri="{FF2B5EF4-FFF2-40B4-BE49-F238E27FC236}">
                <a16:creationId xmlns:a16="http://schemas.microsoft.com/office/drawing/2014/main" id="{797A5FCB-273D-764E-9F73-AB2D8A872F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60BE5C-9268-C844-AA68-B31052E07CAC}"/>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3285248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7B2DD-DBDD-D045-A7DF-6CA8E0975F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2C2F66-C46A-A240-A0BF-6A4426E63F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51067BB-9D1C-2C4D-AF16-F7F3FB38D7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1D7F30-A09E-3448-A785-163F383D97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9039DB7-E31B-AE4C-8CB1-73872F35519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348EC3-A2BC-5141-9C99-09A8F015BF7A}"/>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8" name="Footer Placeholder 7">
            <a:extLst>
              <a:ext uri="{FF2B5EF4-FFF2-40B4-BE49-F238E27FC236}">
                <a16:creationId xmlns:a16="http://schemas.microsoft.com/office/drawing/2014/main" id="{C88ADEAC-DAFB-6443-8F53-017C8A8D20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748A08-6412-1F47-AD80-643721F3C2E4}"/>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3084250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4EE4-2B8A-9048-BA98-98756246DC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0B520A-5FE5-7F48-9801-F286043952E2}"/>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4" name="Footer Placeholder 3">
            <a:extLst>
              <a:ext uri="{FF2B5EF4-FFF2-40B4-BE49-F238E27FC236}">
                <a16:creationId xmlns:a16="http://schemas.microsoft.com/office/drawing/2014/main" id="{2648AE99-11AF-AC42-9C24-CD04147D50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EF6F07-6E3D-2847-B0F1-F9C860899D01}"/>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3758297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08B0FCB-7AE6-2A49-87F8-3BCC9554A253}"/>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3" name="Footer Placeholder 2">
            <a:extLst>
              <a:ext uri="{FF2B5EF4-FFF2-40B4-BE49-F238E27FC236}">
                <a16:creationId xmlns:a16="http://schemas.microsoft.com/office/drawing/2014/main" id="{8561DEDF-8B78-E34A-8229-184F1F9050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6B3177-F46B-CD4E-AD3A-40B5CEF38052}"/>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4275490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A6668-636B-F14E-8353-900C3947A2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F81BF2-B048-C94F-884A-A913FA7068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4C0434-C796-4449-8B39-26045543CE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3AA2946-C162-B243-BE6C-290055C6A867}"/>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6" name="Footer Placeholder 5">
            <a:extLst>
              <a:ext uri="{FF2B5EF4-FFF2-40B4-BE49-F238E27FC236}">
                <a16:creationId xmlns:a16="http://schemas.microsoft.com/office/drawing/2014/main" id="{C588ABF8-F00E-8D4F-B54B-AFF1584FF7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40F717-0FF2-C540-8B83-992F205A3210}"/>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816008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ABD1E-C63A-3747-B3E1-389B143C0F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AF6612-B3FB-504E-90F6-5BC4DEF447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C029F0B-18AF-8D42-A477-B9692A3552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DE26CCA-8895-6D46-B428-5CB4363284D3}"/>
              </a:ext>
            </a:extLst>
          </p:cNvPr>
          <p:cNvSpPr>
            <a:spLocks noGrp="1"/>
          </p:cNvSpPr>
          <p:nvPr>
            <p:ph type="dt" sz="half" idx="10"/>
          </p:nvPr>
        </p:nvSpPr>
        <p:spPr/>
        <p:txBody>
          <a:bodyPr/>
          <a:lstStyle/>
          <a:p>
            <a:fld id="{DDA3FA24-00BB-F14E-98DF-4BA71C09147C}" type="datetimeFigureOut">
              <a:rPr lang="en-US" smtClean="0"/>
              <a:t>2/3/20</a:t>
            </a:fld>
            <a:endParaRPr lang="en-US"/>
          </a:p>
        </p:txBody>
      </p:sp>
      <p:sp>
        <p:nvSpPr>
          <p:cNvPr id="6" name="Footer Placeholder 5">
            <a:extLst>
              <a:ext uri="{FF2B5EF4-FFF2-40B4-BE49-F238E27FC236}">
                <a16:creationId xmlns:a16="http://schemas.microsoft.com/office/drawing/2014/main" id="{AAF7B35A-FCB1-2E49-BD7D-BF4D93DFCC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12860B-13B5-6444-AB59-4C033551EDB6}"/>
              </a:ext>
            </a:extLst>
          </p:cNvPr>
          <p:cNvSpPr>
            <a:spLocks noGrp="1"/>
          </p:cNvSpPr>
          <p:nvPr>
            <p:ph type="sldNum" sz="quarter" idx="12"/>
          </p:nvPr>
        </p:nvSpPr>
        <p:spPr/>
        <p:txBody>
          <a:bodyPr/>
          <a:lstStyle/>
          <a:p>
            <a:fld id="{2C45AE27-BBAF-1B41-9532-A080A2DBE9C1}" type="slidenum">
              <a:rPr lang="en-US" smtClean="0"/>
              <a:t>‹#›</a:t>
            </a:fld>
            <a:endParaRPr lang="en-US"/>
          </a:p>
        </p:txBody>
      </p:sp>
    </p:spTree>
    <p:extLst>
      <p:ext uri="{BB962C8B-B14F-4D97-AF65-F5344CB8AC3E}">
        <p14:creationId xmlns:p14="http://schemas.microsoft.com/office/powerpoint/2010/main" val="2182766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CBE808-2E6A-6C45-9D34-856370CAAB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DD8DEC-CD91-4E41-B0D6-B31345E243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81DE20-B17C-9540-A8FC-0AEEF012E2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A3FA24-00BB-F14E-98DF-4BA71C09147C}" type="datetimeFigureOut">
              <a:rPr lang="en-US" smtClean="0"/>
              <a:t>2/3/20</a:t>
            </a:fld>
            <a:endParaRPr lang="en-US"/>
          </a:p>
        </p:txBody>
      </p:sp>
      <p:sp>
        <p:nvSpPr>
          <p:cNvPr id="5" name="Footer Placeholder 4">
            <a:extLst>
              <a:ext uri="{FF2B5EF4-FFF2-40B4-BE49-F238E27FC236}">
                <a16:creationId xmlns:a16="http://schemas.microsoft.com/office/drawing/2014/main" id="{874C70D0-876E-E843-A157-B9CD672CAE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48AE00-3321-4848-97C4-CAD9241519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45AE27-BBAF-1B41-9532-A080A2DBE9C1}" type="slidenum">
              <a:rPr lang="en-US" smtClean="0"/>
              <a:t>‹#›</a:t>
            </a:fld>
            <a:endParaRPr lang="en-US"/>
          </a:p>
        </p:txBody>
      </p:sp>
    </p:spTree>
    <p:extLst>
      <p:ext uri="{BB962C8B-B14F-4D97-AF65-F5344CB8AC3E}">
        <p14:creationId xmlns:p14="http://schemas.microsoft.com/office/powerpoint/2010/main" val="1910824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boKd_Pb2HUA"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gis1.usgs.gov/csas/gap/viewer/land_cover/Map.asp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08D8095-2D63-1745-8989-C9C7934B7D3B}"/>
              </a:ext>
            </a:extLst>
          </p:cNvPr>
          <p:cNvPicPr>
            <a:picLocks noChangeAspect="1"/>
          </p:cNvPicPr>
          <p:nvPr/>
        </p:nvPicPr>
        <p:blipFill rotWithShape="1">
          <a:blip r:embed="rId2">
            <a:alphaModFix amt="50000"/>
            <a:extLst/>
          </a:blip>
          <a:srcRect l="889" r="-1" b="-1"/>
          <a:stretch/>
        </p:blipFill>
        <p:spPr>
          <a:xfrm>
            <a:off x="0" y="-1"/>
            <a:ext cx="12191980" cy="6857999"/>
          </a:xfrm>
          <a:prstGeom prst="rect">
            <a:avLst/>
          </a:prstGeom>
        </p:spPr>
      </p:pic>
      <p:sp>
        <p:nvSpPr>
          <p:cNvPr id="2" name="Title 1">
            <a:extLst>
              <a:ext uri="{FF2B5EF4-FFF2-40B4-BE49-F238E27FC236}">
                <a16:creationId xmlns:a16="http://schemas.microsoft.com/office/drawing/2014/main" id="{A63AF7A9-37F7-E348-9CA8-6843CD84973D}"/>
              </a:ext>
            </a:extLst>
          </p:cNvPr>
          <p:cNvSpPr>
            <a:spLocks noGrp="1"/>
          </p:cNvSpPr>
          <p:nvPr>
            <p:ph type="ctrTitle"/>
          </p:nvPr>
        </p:nvSpPr>
        <p:spPr>
          <a:xfrm>
            <a:off x="1524000" y="1020821"/>
            <a:ext cx="9144000" cy="2900518"/>
          </a:xfrm>
        </p:spPr>
        <p:txBody>
          <a:bodyPr>
            <a:normAutofit/>
          </a:bodyPr>
          <a:lstStyle/>
          <a:p>
            <a:r>
              <a:rPr lang="en-US" b="1" dirty="0">
                <a:solidFill>
                  <a:srgbClr val="FFFFFF"/>
                </a:solidFill>
              </a:rPr>
              <a:t>Land Cover and Land-Use Change</a:t>
            </a:r>
          </a:p>
        </p:txBody>
      </p:sp>
    </p:spTree>
    <p:extLst>
      <p:ext uri="{BB962C8B-B14F-4D97-AF65-F5344CB8AC3E}">
        <p14:creationId xmlns:p14="http://schemas.microsoft.com/office/powerpoint/2010/main" val="243399754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A401408-B7D9-A24C-AE9B-A0B5C4C8D5CE}"/>
              </a:ext>
            </a:extLst>
          </p:cNvPr>
          <p:cNvPicPr>
            <a:picLocks noChangeAspect="1"/>
          </p:cNvPicPr>
          <p:nvPr/>
        </p:nvPicPr>
        <p:blipFill rotWithShape="1">
          <a:blip r:embed="rId2">
            <a:alphaModFix amt="50000"/>
            <a:extLst/>
          </a:blip>
          <a:srcRect t="15730"/>
          <a:stretch/>
        </p:blipFill>
        <p:spPr>
          <a:xfrm>
            <a:off x="20" y="1"/>
            <a:ext cx="12191980" cy="6857999"/>
          </a:xfrm>
          <a:prstGeom prst="rect">
            <a:avLst/>
          </a:prstGeom>
        </p:spPr>
      </p:pic>
      <p:sp>
        <p:nvSpPr>
          <p:cNvPr id="2" name="Title 1">
            <a:extLst>
              <a:ext uri="{FF2B5EF4-FFF2-40B4-BE49-F238E27FC236}">
                <a16:creationId xmlns:a16="http://schemas.microsoft.com/office/drawing/2014/main" id="{5BD1D0B0-9EAB-6E4C-B591-2ABE6B5D370C}"/>
              </a:ext>
            </a:extLst>
          </p:cNvPr>
          <p:cNvSpPr>
            <a:spLocks noGrp="1"/>
          </p:cNvSpPr>
          <p:nvPr>
            <p:ph type="title"/>
          </p:nvPr>
        </p:nvSpPr>
        <p:spPr>
          <a:xfrm>
            <a:off x="1524000" y="2563906"/>
            <a:ext cx="9144000" cy="1458974"/>
          </a:xfrm>
        </p:spPr>
        <p:txBody>
          <a:bodyPr vert="horz" lIns="91440" tIns="45720" rIns="91440" bIns="45720" rtlCol="0" anchor="b">
            <a:normAutofit/>
          </a:bodyPr>
          <a:lstStyle/>
          <a:p>
            <a:pPr algn="ctr"/>
            <a:r>
              <a:rPr lang="en-US" sz="6600" b="1" dirty="0">
                <a:solidFill>
                  <a:srgbClr val="FFFFFF"/>
                </a:solidFill>
              </a:rPr>
              <a:t>Threats to Land Change</a:t>
            </a:r>
          </a:p>
        </p:txBody>
      </p:sp>
    </p:spTree>
    <p:extLst>
      <p:ext uri="{BB962C8B-B14F-4D97-AF65-F5344CB8AC3E}">
        <p14:creationId xmlns:p14="http://schemas.microsoft.com/office/powerpoint/2010/main" val="1314976077"/>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89D91-409D-214C-A149-51795AC1B8BC}"/>
              </a:ext>
            </a:extLst>
          </p:cNvPr>
          <p:cNvSpPr>
            <a:spLocks noGrp="1"/>
          </p:cNvSpPr>
          <p:nvPr>
            <p:ph type="title"/>
          </p:nvPr>
        </p:nvSpPr>
        <p:spPr>
          <a:xfrm>
            <a:off x="838200" y="104775"/>
            <a:ext cx="10515600" cy="1325563"/>
          </a:xfrm>
        </p:spPr>
        <p:txBody>
          <a:bodyPr>
            <a:normAutofit/>
          </a:bodyPr>
          <a:lstStyle/>
          <a:p>
            <a:pPr algn="ctr"/>
            <a:r>
              <a:rPr lang="en-US" sz="4800" b="1" dirty="0"/>
              <a:t>Sea Level Rise / Extreme Flooding</a:t>
            </a:r>
          </a:p>
        </p:txBody>
      </p:sp>
      <p:sp>
        <p:nvSpPr>
          <p:cNvPr id="3" name="Content Placeholder 2">
            <a:extLst>
              <a:ext uri="{FF2B5EF4-FFF2-40B4-BE49-F238E27FC236}">
                <a16:creationId xmlns:a16="http://schemas.microsoft.com/office/drawing/2014/main" id="{01CAB3DE-26DA-6844-8A79-B565A131F61E}"/>
              </a:ext>
            </a:extLst>
          </p:cNvPr>
          <p:cNvSpPr>
            <a:spLocks noGrp="1"/>
          </p:cNvSpPr>
          <p:nvPr>
            <p:ph idx="1"/>
          </p:nvPr>
        </p:nvSpPr>
        <p:spPr>
          <a:xfrm>
            <a:off x="127000" y="1825625"/>
            <a:ext cx="3603171" cy="4351338"/>
          </a:xfrm>
        </p:spPr>
        <p:txBody>
          <a:bodyPr/>
          <a:lstStyle/>
          <a:p>
            <a:pPr lvl="0"/>
            <a:r>
              <a:rPr lang="en-US" sz="3200" dirty="0"/>
              <a:t>Coastal shorelines counties comprise of around 10% of the U.S. in terms of land cover</a:t>
            </a:r>
          </a:p>
          <a:p>
            <a:pPr lvl="0"/>
            <a:r>
              <a:rPr lang="en-US" sz="3200" dirty="0"/>
              <a:t>39% of the U.S. population lives on coastal shorelines </a:t>
            </a:r>
          </a:p>
          <a:p>
            <a:pPr marL="0" indent="0">
              <a:buNone/>
            </a:pPr>
            <a:endParaRPr lang="en-US" sz="3200" dirty="0">
              <a:hlinkClick r:id="rId2"/>
            </a:endParaRPr>
          </a:p>
        </p:txBody>
      </p:sp>
      <p:pic>
        <p:nvPicPr>
          <p:cNvPr id="6" name="Picture 5">
            <a:extLst>
              <a:ext uri="{FF2B5EF4-FFF2-40B4-BE49-F238E27FC236}">
                <a16:creationId xmlns:a16="http://schemas.microsoft.com/office/drawing/2014/main" id="{6F322092-7BE4-B64E-86B1-4E1FB7747763}"/>
              </a:ext>
            </a:extLst>
          </p:cNvPr>
          <p:cNvPicPr>
            <a:picLocks noChangeAspect="1"/>
          </p:cNvPicPr>
          <p:nvPr/>
        </p:nvPicPr>
        <p:blipFill>
          <a:blip r:embed="rId3"/>
          <a:stretch>
            <a:fillRect/>
          </a:stretch>
        </p:blipFill>
        <p:spPr>
          <a:xfrm>
            <a:off x="3865172" y="1328738"/>
            <a:ext cx="8326828" cy="5141912"/>
          </a:xfrm>
          <a:prstGeom prst="rect">
            <a:avLst/>
          </a:prstGeom>
        </p:spPr>
      </p:pic>
    </p:spTree>
    <p:extLst>
      <p:ext uri="{BB962C8B-B14F-4D97-AF65-F5344CB8AC3E}">
        <p14:creationId xmlns:p14="http://schemas.microsoft.com/office/powerpoint/2010/main" val="1084091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6C855F-1652-A949-BA94-274FC06220A8}"/>
              </a:ext>
            </a:extLst>
          </p:cNvPr>
          <p:cNvPicPr>
            <a:picLocks noChangeAspect="1"/>
          </p:cNvPicPr>
          <p:nvPr/>
        </p:nvPicPr>
        <p:blipFill>
          <a:blip r:embed="rId2"/>
          <a:stretch>
            <a:fillRect/>
          </a:stretch>
        </p:blipFill>
        <p:spPr>
          <a:xfrm>
            <a:off x="406355" y="802053"/>
            <a:ext cx="3934319" cy="2622879"/>
          </a:xfrm>
          <a:prstGeom prst="rect">
            <a:avLst/>
          </a:prstGeom>
        </p:spPr>
      </p:pic>
      <p:sp>
        <p:nvSpPr>
          <p:cNvPr id="2" name="Title 1">
            <a:extLst>
              <a:ext uri="{FF2B5EF4-FFF2-40B4-BE49-F238E27FC236}">
                <a16:creationId xmlns:a16="http://schemas.microsoft.com/office/drawing/2014/main" id="{92DF32ED-90DD-324B-9FE0-2B12BFCA95A6}"/>
              </a:ext>
            </a:extLst>
          </p:cNvPr>
          <p:cNvSpPr>
            <a:spLocks noGrp="1"/>
          </p:cNvSpPr>
          <p:nvPr>
            <p:ph type="title"/>
          </p:nvPr>
        </p:nvSpPr>
        <p:spPr>
          <a:xfrm>
            <a:off x="697317" y="-129063"/>
            <a:ext cx="10515600" cy="1325563"/>
          </a:xfrm>
        </p:spPr>
        <p:txBody>
          <a:bodyPr>
            <a:normAutofit/>
          </a:bodyPr>
          <a:lstStyle/>
          <a:p>
            <a:pPr algn="ctr"/>
            <a:r>
              <a:rPr lang="en-US" sz="4800" b="1" dirty="0"/>
              <a:t>Forest Fires</a:t>
            </a:r>
          </a:p>
        </p:txBody>
      </p:sp>
      <p:sp>
        <p:nvSpPr>
          <p:cNvPr id="3" name="Content Placeholder 2">
            <a:extLst>
              <a:ext uri="{FF2B5EF4-FFF2-40B4-BE49-F238E27FC236}">
                <a16:creationId xmlns:a16="http://schemas.microsoft.com/office/drawing/2014/main" id="{8D9F1A89-CB56-8448-9EA5-2127D5BD27FA}"/>
              </a:ext>
            </a:extLst>
          </p:cNvPr>
          <p:cNvSpPr>
            <a:spLocks noGrp="1"/>
          </p:cNvSpPr>
          <p:nvPr>
            <p:ph idx="1"/>
          </p:nvPr>
        </p:nvSpPr>
        <p:spPr>
          <a:xfrm>
            <a:off x="4631635" y="1012874"/>
            <a:ext cx="7560365" cy="5845125"/>
          </a:xfrm>
        </p:spPr>
        <p:txBody>
          <a:bodyPr>
            <a:normAutofit lnSpcReduction="10000"/>
          </a:bodyPr>
          <a:lstStyle/>
          <a:p>
            <a:pPr lvl="0"/>
            <a:r>
              <a:rPr lang="en-US" sz="3200" b="1" dirty="0"/>
              <a:t>Regime of a fire: </a:t>
            </a:r>
            <a:r>
              <a:rPr lang="en-US" sz="3200" dirty="0"/>
              <a:t>pattern of fire based on size, severity, and frequency</a:t>
            </a:r>
          </a:p>
          <a:p>
            <a:pPr lvl="0"/>
            <a:r>
              <a:rPr lang="en-US" sz="3200" dirty="0"/>
              <a:t>Increased globally and in the U.S over the last two decades </a:t>
            </a:r>
          </a:p>
          <a:p>
            <a:r>
              <a:rPr lang="en-US" sz="3200" dirty="0"/>
              <a:t>Drought, climate warming, and earlier spring snowmelt has led to an increase in fire activity</a:t>
            </a:r>
          </a:p>
          <a:p>
            <a:pPr lvl="0"/>
            <a:r>
              <a:rPr lang="en-US" sz="3200" dirty="0"/>
              <a:t>The burnt area in southwestern California could double by 2050 </a:t>
            </a:r>
          </a:p>
          <a:p>
            <a:pPr lvl="0"/>
            <a:r>
              <a:rPr lang="en-US" sz="3200" dirty="0"/>
              <a:t>Increase in length of fire season and warmer/ drier days</a:t>
            </a:r>
          </a:p>
          <a:p>
            <a:pPr lvl="0"/>
            <a:r>
              <a:rPr lang="en-US" sz="3200" dirty="0"/>
              <a:t>Human activity plays big role in wildfire frequency (urbanization increases)</a:t>
            </a:r>
          </a:p>
          <a:p>
            <a:endParaRPr lang="en-US" dirty="0"/>
          </a:p>
          <a:p>
            <a:endParaRPr lang="en-US" dirty="0"/>
          </a:p>
        </p:txBody>
      </p:sp>
      <p:pic>
        <p:nvPicPr>
          <p:cNvPr id="7" name="Picture 6">
            <a:extLst>
              <a:ext uri="{FF2B5EF4-FFF2-40B4-BE49-F238E27FC236}">
                <a16:creationId xmlns:a16="http://schemas.microsoft.com/office/drawing/2014/main" id="{A93EC2D2-FF0D-F14E-B8CD-26E210896506}"/>
              </a:ext>
            </a:extLst>
          </p:cNvPr>
          <p:cNvPicPr>
            <a:picLocks noChangeAspect="1"/>
          </p:cNvPicPr>
          <p:nvPr/>
        </p:nvPicPr>
        <p:blipFill>
          <a:blip r:embed="rId3"/>
          <a:stretch>
            <a:fillRect/>
          </a:stretch>
        </p:blipFill>
        <p:spPr>
          <a:xfrm>
            <a:off x="406354" y="3424932"/>
            <a:ext cx="3934319" cy="2622879"/>
          </a:xfrm>
          <a:prstGeom prst="rect">
            <a:avLst/>
          </a:prstGeom>
        </p:spPr>
      </p:pic>
      <p:sp>
        <p:nvSpPr>
          <p:cNvPr id="8" name="TextBox 7">
            <a:extLst>
              <a:ext uri="{FF2B5EF4-FFF2-40B4-BE49-F238E27FC236}">
                <a16:creationId xmlns:a16="http://schemas.microsoft.com/office/drawing/2014/main" id="{F816C9D2-231E-F54D-84E9-2551B6966600}"/>
              </a:ext>
            </a:extLst>
          </p:cNvPr>
          <p:cNvSpPr txBox="1"/>
          <p:nvPr/>
        </p:nvSpPr>
        <p:spPr>
          <a:xfrm>
            <a:off x="46141" y="6047811"/>
            <a:ext cx="4654743" cy="461665"/>
          </a:xfrm>
          <a:prstGeom prst="rect">
            <a:avLst/>
          </a:prstGeom>
          <a:noFill/>
        </p:spPr>
        <p:txBody>
          <a:bodyPr wrap="square" rtlCol="0">
            <a:spAutoFit/>
          </a:bodyPr>
          <a:lstStyle/>
          <a:p>
            <a:r>
              <a:rPr lang="en-US" sz="1200" dirty="0"/>
              <a:t>(https://</a:t>
            </a:r>
            <a:r>
              <a:rPr lang="en-US" sz="1200" dirty="0" err="1"/>
              <a:t>magazine.columbia.edu</a:t>
            </a:r>
            <a:r>
              <a:rPr lang="en-US" sz="1200" dirty="0"/>
              <a:t>/article/climate-change-fuels-significant-increase-us-forest-fires)</a:t>
            </a:r>
          </a:p>
        </p:txBody>
      </p:sp>
    </p:spTree>
    <p:extLst>
      <p:ext uri="{BB962C8B-B14F-4D97-AF65-F5344CB8AC3E}">
        <p14:creationId xmlns:p14="http://schemas.microsoft.com/office/powerpoint/2010/main" val="252640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ACEE7-BD79-574B-8C99-9985B0E64418}"/>
              </a:ext>
            </a:extLst>
          </p:cNvPr>
          <p:cNvSpPr>
            <a:spLocks noGrp="1"/>
          </p:cNvSpPr>
          <p:nvPr>
            <p:ph type="title"/>
          </p:nvPr>
        </p:nvSpPr>
        <p:spPr>
          <a:xfrm>
            <a:off x="838200" y="-19891"/>
            <a:ext cx="10515600" cy="1325563"/>
          </a:xfrm>
        </p:spPr>
        <p:txBody>
          <a:bodyPr>
            <a:normAutofit/>
          </a:bodyPr>
          <a:lstStyle/>
          <a:p>
            <a:pPr algn="ctr"/>
            <a:r>
              <a:rPr lang="en-US" sz="4800" b="1" dirty="0"/>
              <a:t>Forest Cover Loss</a:t>
            </a:r>
          </a:p>
        </p:txBody>
      </p:sp>
      <p:pic>
        <p:nvPicPr>
          <p:cNvPr id="5" name="Content Placeholder 4">
            <a:extLst>
              <a:ext uri="{FF2B5EF4-FFF2-40B4-BE49-F238E27FC236}">
                <a16:creationId xmlns:a16="http://schemas.microsoft.com/office/drawing/2014/main" id="{048FBFC7-9137-2A4B-A305-A94C0638AD89}"/>
              </a:ext>
            </a:extLst>
          </p:cNvPr>
          <p:cNvPicPr>
            <a:picLocks noGrp="1" noChangeAspect="1"/>
          </p:cNvPicPr>
          <p:nvPr>
            <p:ph idx="1"/>
          </p:nvPr>
        </p:nvPicPr>
        <p:blipFill>
          <a:blip r:embed="rId2"/>
          <a:stretch>
            <a:fillRect/>
          </a:stretch>
        </p:blipFill>
        <p:spPr>
          <a:xfrm>
            <a:off x="965947" y="965013"/>
            <a:ext cx="10260106" cy="5637306"/>
          </a:xfrm>
        </p:spPr>
      </p:pic>
      <p:sp>
        <p:nvSpPr>
          <p:cNvPr id="6" name="TextBox 5">
            <a:extLst>
              <a:ext uri="{FF2B5EF4-FFF2-40B4-BE49-F238E27FC236}">
                <a16:creationId xmlns:a16="http://schemas.microsoft.com/office/drawing/2014/main" id="{3B04775D-B651-7F4D-AB63-D6054DF66B45}"/>
              </a:ext>
            </a:extLst>
          </p:cNvPr>
          <p:cNvSpPr txBox="1"/>
          <p:nvPr/>
        </p:nvSpPr>
        <p:spPr>
          <a:xfrm>
            <a:off x="1093694" y="6232987"/>
            <a:ext cx="10260106" cy="369332"/>
          </a:xfrm>
          <a:prstGeom prst="rect">
            <a:avLst/>
          </a:prstGeom>
          <a:solidFill>
            <a:schemeClr val="bg1"/>
          </a:solidFill>
        </p:spPr>
        <p:txBody>
          <a:bodyPr wrap="square" rtlCol="0">
            <a:spAutoFit/>
          </a:bodyPr>
          <a:lstStyle/>
          <a:p>
            <a:r>
              <a:rPr lang="en-US" b="1" dirty="0"/>
              <a:t>Figure 4: </a:t>
            </a:r>
            <a:r>
              <a:rPr lang="en-US" dirty="0"/>
              <a:t>Primary Drivers of forest cover loss from 2001-2015 (Curtis et al., 2018). </a:t>
            </a:r>
          </a:p>
        </p:txBody>
      </p:sp>
    </p:spTree>
    <p:extLst>
      <p:ext uri="{BB962C8B-B14F-4D97-AF65-F5344CB8AC3E}">
        <p14:creationId xmlns:p14="http://schemas.microsoft.com/office/powerpoint/2010/main" val="1469409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BD3605C-C25A-174F-9807-B78C961108BE}"/>
              </a:ext>
            </a:extLst>
          </p:cNvPr>
          <p:cNvPicPr>
            <a:picLocks noChangeAspect="1"/>
          </p:cNvPicPr>
          <p:nvPr/>
        </p:nvPicPr>
        <p:blipFill rotWithShape="1">
          <a:blip r:embed="rId2">
            <a:alphaModFix amt="50000"/>
            <a:extLst/>
          </a:blip>
          <a:srcRect t="1685" b="23315"/>
          <a:stretch/>
        </p:blipFill>
        <p:spPr>
          <a:xfrm>
            <a:off x="0" y="1"/>
            <a:ext cx="12191980" cy="6857999"/>
          </a:xfrm>
          <a:prstGeom prst="rect">
            <a:avLst/>
          </a:prstGeom>
        </p:spPr>
      </p:pic>
      <p:sp>
        <p:nvSpPr>
          <p:cNvPr id="2" name="Title 1">
            <a:extLst>
              <a:ext uri="{FF2B5EF4-FFF2-40B4-BE49-F238E27FC236}">
                <a16:creationId xmlns:a16="http://schemas.microsoft.com/office/drawing/2014/main" id="{DD02133A-3706-2C49-B14B-5D84FBD83AD3}"/>
              </a:ext>
            </a:extLst>
          </p:cNvPr>
          <p:cNvSpPr>
            <a:spLocks noGrp="1"/>
          </p:cNvSpPr>
          <p:nvPr>
            <p:ph type="title"/>
          </p:nvPr>
        </p:nvSpPr>
        <p:spPr>
          <a:xfrm>
            <a:off x="1524000" y="2079812"/>
            <a:ext cx="9144000" cy="1943068"/>
          </a:xfrm>
        </p:spPr>
        <p:txBody>
          <a:bodyPr vert="horz" lIns="91440" tIns="45720" rIns="91440" bIns="45720" rtlCol="0" anchor="b">
            <a:normAutofit/>
          </a:bodyPr>
          <a:lstStyle/>
          <a:p>
            <a:pPr algn="ctr"/>
            <a:r>
              <a:rPr lang="en-US" sz="6600" b="1" dirty="0">
                <a:solidFill>
                  <a:srgbClr val="FFFFFF"/>
                </a:solidFill>
              </a:rPr>
              <a:t>Effects On Climate</a:t>
            </a:r>
          </a:p>
        </p:txBody>
      </p:sp>
    </p:spTree>
    <p:extLst>
      <p:ext uri="{BB962C8B-B14F-4D97-AF65-F5344CB8AC3E}">
        <p14:creationId xmlns:p14="http://schemas.microsoft.com/office/powerpoint/2010/main" val="3116061400"/>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3D625-F62F-764C-9EFB-6230D13614B6}"/>
              </a:ext>
            </a:extLst>
          </p:cNvPr>
          <p:cNvSpPr>
            <a:spLocks noGrp="1"/>
          </p:cNvSpPr>
          <p:nvPr>
            <p:ph type="title"/>
          </p:nvPr>
        </p:nvSpPr>
        <p:spPr>
          <a:xfrm>
            <a:off x="838200" y="0"/>
            <a:ext cx="10515600" cy="1325563"/>
          </a:xfrm>
        </p:spPr>
        <p:txBody>
          <a:bodyPr>
            <a:normAutofit/>
          </a:bodyPr>
          <a:lstStyle/>
          <a:p>
            <a:pPr algn="ctr"/>
            <a:r>
              <a:rPr lang="en-US" sz="4800" b="1" dirty="0"/>
              <a:t>Effects</a:t>
            </a:r>
          </a:p>
        </p:txBody>
      </p:sp>
      <p:sp>
        <p:nvSpPr>
          <p:cNvPr id="3" name="Content Placeholder 2">
            <a:extLst>
              <a:ext uri="{FF2B5EF4-FFF2-40B4-BE49-F238E27FC236}">
                <a16:creationId xmlns:a16="http://schemas.microsoft.com/office/drawing/2014/main" id="{806CD4DD-05CE-3D43-8B9D-7DB8A1B8FC49}"/>
              </a:ext>
            </a:extLst>
          </p:cNvPr>
          <p:cNvSpPr>
            <a:spLocks noGrp="1"/>
          </p:cNvSpPr>
          <p:nvPr>
            <p:ph idx="1"/>
          </p:nvPr>
        </p:nvSpPr>
        <p:spPr>
          <a:xfrm>
            <a:off x="6792686" y="1325563"/>
            <a:ext cx="4923971" cy="4862046"/>
          </a:xfrm>
        </p:spPr>
        <p:txBody>
          <a:bodyPr>
            <a:normAutofit/>
          </a:bodyPr>
          <a:lstStyle/>
          <a:p>
            <a:pPr lvl="0"/>
            <a:r>
              <a:rPr lang="en-US" sz="3200" dirty="0"/>
              <a:t>Forest fires, grasslands and shrublands and agricultural lands affect climate in two ways:</a:t>
            </a:r>
          </a:p>
          <a:p>
            <a:pPr lvl="0"/>
            <a:r>
              <a:rPr lang="en-US" sz="3200" dirty="0"/>
              <a:t>1) It transports carbon from the land to the atmosphere in the form of carbon dioxide and other greenhouse gases</a:t>
            </a:r>
          </a:p>
          <a:p>
            <a:endParaRPr lang="en-US" dirty="0"/>
          </a:p>
        </p:txBody>
      </p:sp>
      <p:pic>
        <p:nvPicPr>
          <p:cNvPr id="5" name="Picture 4">
            <a:extLst>
              <a:ext uri="{FF2B5EF4-FFF2-40B4-BE49-F238E27FC236}">
                <a16:creationId xmlns:a16="http://schemas.microsoft.com/office/drawing/2014/main" id="{33881993-EBD2-7A4C-A79A-E00E34E74F39}"/>
              </a:ext>
            </a:extLst>
          </p:cNvPr>
          <p:cNvPicPr>
            <a:picLocks noChangeAspect="1"/>
          </p:cNvPicPr>
          <p:nvPr/>
        </p:nvPicPr>
        <p:blipFill>
          <a:blip r:embed="rId2"/>
          <a:stretch>
            <a:fillRect/>
          </a:stretch>
        </p:blipFill>
        <p:spPr>
          <a:xfrm>
            <a:off x="475343" y="1325563"/>
            <a:ext cx="5118100" cy="4800600"/>
          </a:xfrm>
          <a:prstGeom prst="rect">
            <a:avLst/>
          </a:prstGeom>
        </p:spPr>
      </p:pic>
      <p:sp>
        <p:nvSpPr>
          <p:cNvPr id="7" name="TextBox 6">
            <a:extLst>
              <a:ext uri="{FF2B5EF4-FFF2-40B4-BE49-F238E27FC236}">
                <a16:creationId xmlns:a16="http://schemas.microsoft.com/office/drawing/2014/main" id="{90B01C68-3713-C145-B145-37009980EAB9}"/>
              </a:ext>
            </a:extLst>
          </p:cNvPr>
          <p:cNvSpPr txBox="1"/>
          <p:nvPr/>
        </p:nvSpPr>
        <p:spPr>
          <a:xfrm>
            <a:off x="330200" y="5673134"/>
            <a:ext cx="6670096" cy="646331"/>
          </a:xfrm>
          <a:prstGeom prst="rect">
            <a:avLst/>
          </a:prstGeom>
          <a:solidFill>
            <a:schemeClr val="bg1"/>
          </a:solidFill>
        </p:spPr>
        <p:txBody>
          <a:bodyPr wrap="none" rtlCol="0">
            <a:spAutoFit/>
          </a:bodyPr>
          <a:lstStyle/>
          <a:p>
            <a:r>
              <a:rPr lang="en-US" b="1" dirty="0"/>
              <a:t>Figure 6</a:t>
            </a:r>
            <a:r>
              <a:rPr lang="en-US" dirty="0"/>
              <a:t>: Total greenhouse gas emissions in the United States (2016). </a:t>
            </a:r>
          </a:p>
          <a:p>
            <a:r>
              <a:rPr lang="en-US" dirty="0"/>
              <a:t>Source: EPA </a:t>
            </a:r>
          </a:p>
        </p:txBody>
      </p:sp>
    </p:spTree>
    <p:extLst>
      <p:ext uri="{BB962C8B-B14F-4D97-AF65-F5344CB8AC3E}">
        <p14:creationId xmlns:p14="http://schemas.microsoft.com/office/powerpoint/2010/main" val="19607263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F7D63F-9E77-CE4E-91D5-9DDBAD80BFF1}"/>
              </a:ext>
            </a:extLst>
          </p:cNvPr>
          <p:cNvPicPr>
            <a:picLocks noChangeAspect="1"/>
          </p:cNvPicPr>
          <p:nvPr/>
        </p:nvPicPr>
        <p:blipFill>
          <a:blip r:embed="rId2"/>
          <a:stretch>
            <a:fillRect/>
          </a:stretch>
        </p:blipFill>
        <p:spPr>
          <a:xfrm>
            <a:off x="4209142" y="247650"/>
            <a:ext cx="7671707" cy="6362700"/>
          </a:xfrm>
          <a:prstGeom prst="rect">
            <a:avLst/>
          </a:prstGeom>
        </p:spPr>
      </p:pic>
      <p:sp>
        <p:nvSpPr>
          <p:cNvPr id="8" name="TextBox 7">
            <a:extLst>
              <a:ext uri="{FF2B5EF4-FFF2-40B4-BE49-F238E27FC236}">
                <a16:creationId xmlns:a16="http://schemas.microsoft.com/office/drawing/2014/main" id="{19BB27A7-E02E-0347-BB99-65634E6614CC}"/>
              </a:ext>
            </a:extLst>
          </p:cNvPr>
          <p:cNvSpPr txBox="1"/>
          <p:nvPr/>
        </p:nvSpPr>
        <p:spPr>
          <a:xfrm>
            <a:off x="551542" y="1070372"/>
            <a:ext cx="3657600" cy="4678204"/>
          </a:xfrm>
          <a:prstGeom prst="rect">
            <a:avLst/>
          </a:prstGeom>
          <a:noFill/>
        </p:spPr>
        <p:txBody>
          <a:bodyPr wrap="square" rtlCol="0">
            <a:spAutoFit/>
          </a:bodyPr>
          <a:lstStyle/>
          <a:p>
            <a:r>
              <a:rPr lang="en-US" sz="2800" dirty="0"/>
              <a:t>2) Increasing the concentration of small particles (aerosols) in the atmosphere that tend to reduce the amount of solar energy reaching the surface of Earth by increasing the reflectivity of the atmosphere</a:t>
            </a:r>
          </a:p>
          <a:p>
            <a:endParaRPr lang="en-US" dirty="0"/>
          </a:p>
        </p:txBody>
      </p:sp>
    </p:spTree>
    <p:extLst>
      <p:ext uri="{BB962C8B-B14F-4D97-AF65-F5344CB8AC3E}">
        <p14:creationId xmlns:p14="http://schemas.microsoft.com/office/powerpoint/2010/main" val="10831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51AE73A-C869-9C44-A54A-4CE5B0B85203}"/>
              </a:ext>
            </a:extLst>
          </p:cNvPr>
          <p:cNvPicPr>
            <a:picLocks noChangeAspect="1"/>
          </p:cNvPicPr>
          <p:nvPr/>
        </p:nvPicPr>
        <p:blipFill>
          <a:blip r:embed="rId2"/>
          <a:stretch>
            <a:fillRect/>
          </a:stretch>
        </p:blipFill>
        <p:spPr>
          <a:xfrm>
            <a:off x="0" y="4614529"/>
            <a:ext cx="12192000" cy="2243469"/>
          </a:xfrm>
          <a:prstGeom prst="rect">
            <a:avLst/>
          </a:prstGeom>
        </p:spPr>
      </p:pic>
      <p:sp>
        <p:nvSpPr>
          <p:cNvPr id="2" name="Title 1">
            <a:extLst>
              <a:ext uri="{FF2B5EF4-FFF2-40B4-BE49-F238E27FC236}">
                <a16:creationId xmlns:a16="http://schemas.microsoft.com/office/drawing/2014/main" id="{CF2BF0F6-4487-F44A-8F88-7DAEA22E61FB}"/>
              </a:ext>
            </a:extLst>
          </p:cNvPr>
          <p:cNvSpPr>
            <a:spLocks noGrp="1"/>
          </p:cNvSpPr>
          <p:nvPr>
            <p:ph type="title"/>
          </p:nvPr>
        </p:nvSpPr>
        <p:spPr>
          <a:xfrm>
            <a:off x="838200" y="-26194"/>
            <a:ext cx="10515600" cy="1325563"/>
          </a:xfrm>
        </p:spPr>
        <p:txBody>
          <a:bodyPr>
            <a:normAutofit/>
          </a:bodyPr>
          <a:lstStyle/>
          <a:p>
            <a:pPr algn="ctr"/>
            <a:r>
              <a:rPr lang="en-US" sz="4800" b="1" dirty="0"/>
              <a:t>Urban Heat Island Effect</a:t>
            </a:r>
          </a:p>
        </p:txBody>
      </p:sp>
      <p:sp>
        <p:nvSpPr>
          <p:cNvPr id="3" name="Content Placeholder 2">
            <a:extLst>
              <a:ext uri="{FF2B5EF4-FFF2-40B4-BE49-F238E27FC236}">
                <a16:creationId xmlns:a16="http://schemas.microsoft.com/office/drawing/2014/main" id="{D091B259-999C-4B48-B750-760BBA016102}"/>
              </a:ext>
            </a:extLst>
          </p:cNvPr>
          <p:cNvSpPr>
            <a:spLocks noGrp="1"/>
          </p:cNvSpPr>
          <p:nvPr>
            <p:ph idx="1"/>
          </p:nvPr>
        </p:nvSpPr>
        <p:spPr>
          <a:xfrm>
            <a:off x="616527" y="1197422"/>
            <a:ext cx="10515600" cy="3934691"/>
          </a:xfrm>
        </p:spPr>
        <p:txBody>
          <a:bodyPr>
            <a:normAutofit fontScale="92500" lnSpcReduction="20000"/>
          </a:bodyPr>
          <a:lstStyle/>
          <a:p>
            <a:r>
              <a:rPr lang="en-US" sz="3500" dirty="0"/>
              <a:t>Urban Heat Island effect (UHI) factors contributing to make urban areas warmer than their surroundings</a:t>
            </a:r>
          </a:p>
          <a:p>
            <a:pPr lvl="0"/>
            <a:r>
              <a:rPr lang="en-US" sz="3500" dirty="0"/>
              <a:t>Construction materials that absorb more heat than vegetation/soil</a:t>
            </a:r>
          </a:p>
          <a:p>
            <a:pPr lvl="0"/>
            <a:r>
              <a:rPr lang="en-US" sz="3500" dirty="0"/>
              <a:t>Impervious cover that minimizes the cooling effect of evapotranspiration </a:t>
            </a:r>
          </a:p>
          <a:p>
            <a:pPr lvl="0"/>
            <a:r>
              <a:rPr lang="en-US" sz="3500" dirty="0"/>
              <a:t>Heat generation from vehicle and building emissions </a:t>
            </a:r>
          </a:p>
          <a:p>
            <a:pPr lvl="0"/>
            <a:r>
              <a:rPr lang="en-US" sz="3500" dirty="0"/>
              <a:t>More prominent in the eastern united states and declines westward</a:t>
            </a:r>
          </a:p>
          <a:p>
            <a:endParaRPr lang="en-US" dirty="0"/>
          </a:p>
        </p:txBody>
      </p:sp>
    </p:spTree>
    <p:extLst>
      <p:ext uri="{BB962C8B-B14F-4D97-AF65-F5344CB8AC3E}">
        <p14:creationId xmlns:p14="http://schemas.microsoft.com/office/powerpoint/2010/main" val="2863774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10624D-E0F5-4740-A2B8-1E5A3FBEF015}"/>
              </a:ext>
            </a:extLst>
          </p:cNvPr>
          <p:cNvPicPr>
            <a:picLocks noChangeAspect="1"/>
          </p:cNvPicPr>
          <p:nvPr/>
        </p:nvPicPr>
        <p:blipFill>
          <a:blip r:embed="rId2"/>
          <a:stretch>
            <a:fillRect/>
          </a:stretch>
        </p:blipFill>
        <p:spPr>
          <a:xfrm>
            <a:off x="1665558" y="4739"/>
            <a:ext cx="9056231" cy="6098349"/>
          </a:xfrm>
          <a:prstGeom prst="rect">
            <a:avLst/>
          </a:prstGeom>
        </p:spPr>
      </p:pic>
      <p:sp>
        <p:nvSpPr>
          <p:cNvPr id="6" name="TextBox 5">
            <a:extLst>
              <a:ext uri="{FF2B5EF4-FFF2-40B4-BE49-F238E27FC236}">
                <a16:creationId xmlns:a16="http://schemas.microsoft.com/office/drawing/2014/main" id="{FF225E84-11D2-0D47-9419-436AB80E7F12}"/>
              </a:ext>
            </a:extLst>
          </p:cNvPr>
          <p:cNvSpPr txBox="1"/>
          <p:nvPr/>
        </p:nvSpPr>
        <p:spPr>
          <a:xfrm>
            <a:off x="1021037" y="6236686"/>
            <a:ext cx="10345271" cy="646331"/>
          </a:xfrm>
          <a:prstGeom prst="rect">
            <a:avLst/>
          </a:prstGeom>
          <a:noFill/>
        </p:spPr>
        <p:txBody>
          <a:bodyPr wrap="square" rtlCol="0">
            <a:spAutoFit/>
          </a:bodyPr>
          <a:lstStyle/>
          <a:p>
            <a:r>
              <a:rPr lang="en-US" b="1" dirty="0"/>
              <a:t>Figure 5: </a:t>
            </a:r>
            <a:r>
              <a:rPr lang="en-US" dirty="0"/>
              <a:t>Development-related changes surrounding Huston, Texas from 1996 to 2010 (</a:t>
            </a:r>
            <a:r>
              <a:rPr lang="en-US" dirty="0" err="1"/>
              <a:t>Sleeter</a:t>
            </a:r>
            <a:r>
              <a:rPr lang="en-US" dirty="0"/>
              <a:t> et al., 2018).</a:t>
            </a:r>
          </a:p>
          <a:p>
            <a:endParaRPr lang="en-US" dirty="0"/>
          </a:p>
        </p:txBody>
      </p:sp>
    </p:spTree>
    <p:extLst>
      <p:ext uri="{BB962C8B-B14F-4D97-AF65-F5344CB8AC3E}">
        <p14:creationId xmlns:p14="http://schemas.microsoft.com/office/powerpoint/2010/main" val="22409693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F1E9E-459D-A142-B1B4-0EE75DCB44AC}"/>
              </a:ext>
            </a:extLst>
          </p:cNvPr>
          <p:cNvSpPr>
            <a:spLocks noGrp="1"/>
          </p:cNvSpPr>
          <p:nvPr>
            <p:ph type="title"/>
          </p:nvPr>
        </p:nvSpPr>
        <p:spPr/>
        <p:txBody>
          <a:bodyPr>
            <a:normAutofit/>
          </a:bodyPr>
          <a:lstStyle/>
          <a:p>
            <a:pPr algn="ctr"/>
            <a:r>
              <a:rPr lang="en-US" sz="4800" b="1" dirty="0"/>
              <a:t>Effects on Weather and Climate</a:t>
            </a:r>
          </a:p>
        </p:txBody>
      </p:sp>
      <p:sp>
        <p:nvSpPr>
          <p:cNvPr id="3" name="Content Placeholder 2">
            <a:extLst>
              <a:ext uri="{FF2B5EF4-FFF2-40B4-BE49-F238E27FC236}">
                <a16:creationId xmlns:a16="http://schemas.microsoft.com/office/drawing/2014/main" id="{AC988F46-3FAD-D649-A1BB-D6217F404DE7}"/>
              </a:ext>
            </a:extLst>
          </p:cNvPr>
          <p:cNvSpPr>
            <a:spLocks noGrp="1"/>
          </p:cNvSpPr>
          <p:nvPr>
            <p:ph idx="1"/>
          </p:nvPr>
        </p:nvSpPr>
        <p:spPr>
          <a:xfrm>
            <a:off x="838200" y="1825625"/>
            <a:ext cx="5388429" cy="4351338"/>
          </a:xfrm>
        </p:spPr>
        <p:txBody>
          <a:bodyPr>
            <a:normAutofit lnSpcReduction="10000"/>
          </a:bodyPr>
          <a:lstStyle/>
          <a:p>
            <a:r>
              <a:rPr lang="en-US" sz="3200" dirty="0"/>
              <a:t>Warmer ocean water = more energy for tropical storms</a:t>
            </a:r>
          </a:p>
          <a:p>
            <a:r>
              <a:rPr lang="en-US" sz="3200" dirty="0"/>
              <a:t>More heat waves</a:t>
            </a:r>
          </a:p>
          <a:p>
            <a:r>
              <a:rPr lang="en-US" sz="3200" dirty="0"/>
              <a:t>Drought (Western U.S.)</a:t>
            </a:r>
          </a:p>
          <a:p>
            <a:r>
              <a:rPr lang="en-US" sz="3200" dirty="0"/>
              <a:t>Warmer air = more moisture = heavy rainfall</a:t>
            </a:r>
          </a:p>
          <a:p>
            <a:r>
              <a:rPr lang="en-US" sz="3200" dirty="0"/>
              <a:t>1.8 degree Fahrenheit increase = 6% increase in lightning</a:t>
            </a:r>
          </a:p>
        </p:txBody>
      </p:sp>
      <p:pic>
        <p:nvPicPr>
          <p:cNvPr id="1026" name="Picture 2" descr="Image result for storms">
            <a:extLst>
              <a:ext uri="{FF2B5EF4-FFF2-40B4-BE49-F238E27FC236}">
                <a16:creationId xmlns:a16="http://schemas.microsoft.com/office/drawing/2014/main" id="{D6324D7A-C5EB-4347-9D9F-0499AA6408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1770" y="2038350"/>
            <a:ext cx="5312229" cy="35473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CA36AF9-7B2D-2848-8344-BE7A1D2545F1}"/>
              </a:ext>
            </a:extLst>
          </p:cNvPr>
          <p:cNvSpPr txBox="1"/>
          <p:nvPr/>
        </p:nvSpPr>
        <p:spPr>
          <a:xfrm>
            <a:off x="6371770" y="5702490"/>
            <a:ext cx="5558971" cy="461665"/>
          </a:xfrm>
          <a:prstGeom prst="rect">
            <a:avLst/>
          </a:prstGeom>
          <a:noFill/>
        </p:spPr>
        <p:txBody>
          <a:bodyPr wrap="square" rtlCol="0">
            <a:spAutoFit/>
          </a:bodyPr>
          <a:lstStyle/>
          <a:p>
            <a:r>
              <a:rPr lang="en-US" sz="1200" dirty="0"/>
              <a:t>https://</a:t>
            </a:r>
            <a:r>
              <a:rPr lang="en-US" sz="1200" dirty="0" err="1"/>
              <a:t>www.newscientist.com</a:t>
            </a:r>
            <a:r>
              <a:rPr lang="en-US" sz="1200" dirty="0"/>
              <a:t>/article/2160946-australias-deadly-1800s-storms-help-us-predict-future-extremes/</a:t>
            </a:r>
          </a:p>
        </p:txBody>
      </p:sp>
    </p:spTree>
    <p:extLst>
      <p:ext uri="{BB962C8B-B14F-4D97-AF65-F5344CB8AC3E}">
        <p14:creationId xmlns:p14="http://schemas.microsoft.com/office/powerpoint/2010/main" val="905675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0F141-47E0-AA43-8CEB-1D7EA72EA2B7}"/>
              </a:ext>
            </a:extLst>
          </p:cNvPr>
          <p:cNvSpPr>
            <a:spLocks noGrp="1"/>
          </p:cNvSpPr>
          <p:nvPr>
            <p:ph type="title"/>
          </p:nvPr>
        </p:nvSpPr>
        <p:spPr>
          <a:xfrm>
            <a:off x="838200" y="176440"/>
            <a:ext cx="10515600" cy="1325563"/>
          </a:xfrm>
        </p:spPr>
        <p:txBody>
          <a:bodyPr>
            <a:normAutofit/>
          </a:bodyPr>
          <a:lstStyle/>
          <a:p>
            <a:pPr algn="ctr"/>
            <a:r>
              <a:rPr lang="en-US" sz="4800" b="1" dirty="0"/>
              <a:t>Overview </a:t>
            </a:r>
          </a:p>
        </p:txBody>
      </p:sp>
      <p:sp>
        <p:nvSpPr>
          <p:cNvPr id="3" name="Content Placeholder 2">
            <a:extLst>
              <a:ext uri="{FF2B5EF4-FFF2-40B4-BE49-F238E27FC236}">
                <a16:creationId xmlns:a16="http://schemas.microsoft.com/office/drawing/2014/main" id="{4F47B91A-1F6F-C14B-808E-78FA1640CAE3}"/>
              </a:ext>
            </a:extLst>
          </p:cNvPr>
          <p:cNvSpPr>
            <a:spLocks noGrp="1"/>
          </p:cNvSpPr>
          <p:nvPr>
            <p:ph idx="1"/>
          </p:nvPr>
        </p:nvSpPr>
        <p:spPr>
          <a:xfrm>
            <a:off x="838200" y="1502003"/>
            <a:ext cx="10515600" cy="4351338"/>
          </a:xfrm>
        </p:spPr>
        <p:txBody>
          <a:bodyPr>
            <a:noAutofit/>
          </a:bodyPr>
          <a:lstStyle/>
          <a:p>
            <a:r>
              <a:rPr lang="en-US" sz="3200" dirty="0"/>
              <a:t>Introduction</a:t>
            </a:r>
          </a:p>
          <a:p>
            <a:r>
              <a:rPr lang="en-US" sz="3200" dirty="0"/>
              <a:t>Land Use in U.S.</a:t>
            </a:r>
          </a:p>
          <a:p>
            <a:r>
              <a:rPr lang="en-US" sz="3200" dirty="0"/>
              <a:t>Land Use Area</a:t>
            </a:r>
          </a:p>
          <a:p>
            <a:r>
              <a:rPr lang="en-US" sz="3200" dirty="0"/>
              <a:t>Land Use Changes</a:t>
            </a:r>
          </a:p>
          <a:p>
            <a:r>
              <a:rPr lang="en-US" sz="3200" dirty="0"/>
              <a:t>Population Increase</a:t>
            </a:r>
          </a:p>
          <a:p>
            <a:r>
              <a:rPr lang="en-US" sz="3200" dirty="0"/>
              <a:t>Threats to Land Change</a:t>
            </a:r>
          </a:p>
          <a:p>
            <a:r>
              <a:rPr lang="en-US" sz="3200" dirty="0"/>
              <a:t>Effects on Climate Change</a:t>
            </a:r>
          </a:p>
          <a:p>
            <a:r>
              <a:rPr lang="en-US" sz="3200" dirty="0"/>
              <a:t>Future Changes / Predictions</a:t>
            </a:r>
          </a:p>
        </p:txBody>
      </p:sp>
    </p:spTree>
    <p:extLst>
      <p:ext uri="{BB962C8B-B14F-4D97-AF65-F5344CB8AC3E}">
        <p14:creationId xmlns:p14="http://schemas.microsoft.com/office/powerpoint/2010/main" val="3786894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243C6-34C1-704E-B495-7CC5B4AB541C}"/>
              </a:ext>
            </a:extLst>
          </p:cNvPr>
          <p:cNvSpPr>
            <a:spLocks noGrp="1"/>
          </p:cNvSpPr>
          <p:nvPr>
            <p:ph type="title"/>
          </p:nvPr>
        </p:nvSpPr>
        <p:spPr>
          <a:xfrm>
            <a:off x="838200" y="0"/>
            <a:ext cx="10515600" cy="1325563"/>
          </a:xfrm>
        </p:spPr>
        <p:txBody>
          <a:bodyPr>
            <a:normAutofit/>
          </a:bodyPr>
          <a:lstStyle/>
          <a:p>
            <a:pPr algn="ctr"/>
            <a:r>
              <a:rPr lang="en-US" sz="4800" b="1" dirty="0"/>
              <a:t>Water Resources</a:t>
            </a:r>
          </a:p>
        </p:txBody>
      </p:sp>
      <p:sp>
        <p:nvSpPr>
          <p:cNvPr id="3" name="Content Placeholder 2">
            <a:extLst>
              <a:ext uri="{FF2B5EF4-FFF2-40B4-BE49-F238E27FC236}">
                <a16:creationId xmlns:a16="http://schemas.microsoft.com/office/drawing/2014/main" id="{819760F8-471E-9D42-B707-324A63756C9D}"/>
              </a:ext>
            </a:extLst>
          </p:cNvPr>
          <p:cNvSpPr>
            <a:spLocks noGrp="1"/>
          </p:cNvSpPr>
          <p:nvPr>
            <p:ph idx="1"/>
          </p:nvPr>
        </p:nvSpPr>
        <p:spPr>
          <a:xfrm>
            <a:off x="295422" y="1117113"/>
            <a:ext cx="4340585" cy="5740887"/>
          </a:xfrm>
        </p:spPr>
        <p:txBody>
          <a:bodyPr>
            <a:normAutofit fontScale="92500"/>
          </a:bodyPr>
          <a:lstStyle/>
          <a:p>
            <a:pPr lvl="0"/>
            <a:r>
              <a:rPr lang="en-US" sz="3200" dirty="0"/>
              <a:t>Irrigated lands expanded by ~1.3 million acres in the United States (2002-2007) </a:t>
            </a:r>
          </a:p>
          <a:p>
            <a:pPr lvl="0"/>
            <a:r>
              <a:rPr lang="en-US" sz="3200" dirty="0"/>
              <a:t>Reductions in surface air temperatures around irrigation due to evaporation effects and increases in downwind precipitation </a:t>
            </a:r>
          </a:p>
          <a:p>
            <a:pPr lvl="0"/>
            <a:r>
              <a:rPr lang="en-US" sz="3200" dirty="0"/>
              <a:t>Increased atmospheric moisture </a:t>
            </a:r>
          </a:p>
          <a:p>
            <a:endParaRPr lang="en-US" sz="2000" dirty="0"/>
          </a:p>
        </p:txBody>
      </p:sp>
      <p:pic>
        <p:nvPicPr>
          <p:cNvPr id="8" name="Picture 7">
            <a:extLst>
              <a:ext uri="{FF2B5EF4-FFF2-40B4-BE49-F238E27FC236}">
                <a16:creationId xmlns:a16="http://schemas.microsoft.com/office/drawing/2014/main" id="{CEE2302B-BD3C-F140-B0FB-E319697C13C7}"/>
              </a:ext>
            </a:extLst>
          </p:cNvPr>
          <p:cNvPicPr>
            <a:picLocks noChangeAspect="1"/>
          </p:cNvPicPr>
          <p:nvPr/>
        </p:nvPicPr>
        <p:blipFill>
          <a:blip r:embed="rId2"/>
          <a:stretch>
            <a:fillRect/>
          </a:stretch>
        </p:blipFill>
        <p:spPr>
          <a:xfrm>
            <a:off x="4636007" y="1378634"/>
            <a:ext cx="7555993" cy="4620165"/>
          </a:xfrm>
          <a:prstGeom prst="rect">
            <a:avLst/>
          </a:prstGeom>
        </p:spPr>
      </p:pic>
      <p:sp>
        <p:nvSpPr>
          <p:cNvPr id="9" name="TextBox 8">
            <a:extLst>
              <a:ext uri="{FF2B5EF4-FFF2-40B4-BE49-F238E27FC236}">
                <a16:creationId xmlns:a16="http://schemas.microsoft.com/office/drawing/2014/main" id="{9FD43F12-DDF4-1947-8828-2E44A73E7817}"/>
              </a:ext>
            </a:extLst>
          </p:cNvPr>
          <p:cNvSpPr txBox="1"/>
          <p:nvPr/>
        </p:nvSpPr>
        <p:spPr>
          <a:xfrm>
            <a:off x="4636007" y="6063958"/>
            <a:ext cx="7376699" cy="646331"/>
          </a:xfrm>
          <a:prstGeom prst="rect">
            <a:avLst/>
          </a:prstGeom>
          <a:noFill/>
        </p:spPr>
        <p:txBody>
          <a:bodyPr wrap="square" rtlCol="0">
            <a:spAutoFit/>
          </a:bodyPr>
          <a:lstStyle/>
          <a:p>
            <a:r>
              <a:rPr lang="en-US" b="1" dirty="0"/>
              <a:t>Figure 7: </a:t>
            </a:r>
            <a:r>
              <a:rPr lang="en-US" dirty="0"/>
              <a:t>Water withdraws in million of gallons per day (Hutson et al., 2004).</a:t>
            </a:r>
          </a:p>
          <a:p>
            <a:endParaRPr lang="en-US" dirty="0"/>
          </a:p>
        </p:txBody>
      </p:sp>
    </p:spTree>
    <p:extLst>
      <p:ext uri="{BB962C8B-B14F-4D97-AF65-F5344CB8AC3E}">
        <p14:creationId xmlns:p14="http://schemas.microsoft.com/office/powerpoint/2010/main" val="1802082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40DE143-8C7D-504A-AE71-EEA4A0C17524}"/>
              </a:ext>
            </a:extLst>
          </p:cNvPr>
          <p:cNvPicPr>
            <a:picLocks noChangeAspect="1"/>
          </p:cNvPicPr>
          <p:nvPr/>
        </p:nvPicPr>
        <p:blipFill rotWithShape="1">
          <a:blip r:embed="rId2">
            <a:alphaModFix amt="50000"/>
            <a:extLst/>
          </a:blip>
          <a:srcRect t="19776" b="23974"/>
          <a:stretch/>
        </p:blipFill>
        <p:spPr>
          <a:xfrm>
            <a:off x="20" y="1"/>
            <a:ext cx="12191980" cy="6857999"/>
          </a:xfrm>
          <a:prstGeom prst="rect">
            <a:avLst/>
          </a:prstGeom>
        </p:spPr>
      </p:pic>
      <p:sp>
        <p:nvSpPr>
          <p:cNvPr id="2" name="Title 1">
            <a:extLst>
              <a:ext uri="{FF2B5EF4-FFF2-40B4-BE49-F238E27FC236}">
                <a16:creationId xmlns:a16="http://schemas.microsoft.com/office/drawing/2014/main" id="{3DFC4738-938F-EA43-89BF-6FD65171C0D6}"/>
              </a:ext>
            </a:extLst>
          </p:cNvPr>
          <p:cNvSpPr>
            <a:spLocks noGrp="1"/>
          </p:cNvSpPr>
          <p:nvPr>
            <p:ph type="title"/>
          </p:nvPr>
        </p:nvSpPr>
        <p:spPr>
          <a:xfrm>
            <a:off x="1524000" y="2904564"/>
            <a:ext cx="9144000" cy="1118315"/>
          </a:xfrm>
        </p:spPr>
        <p:txBody>
          <a:bodyPr vert="horz" lIns="91440" tIns="45720" rIns="91440" bIns="45720" rtlCol="0" anchor="b">
            <a:noAutofit/>
          </a:bodyPr>
          <a:lstStyle/>
          <a:p>
            <a:pPr algn="ctr"/>
            <a:r>
              <a:rPr lang="en-US" sz="6600" b="1" dirty="0">
                <a:solidFill>
                  <a:srgbClr val="FFFFFF"/>
                </a:solidFill>
              </a:rPr>
              <a:t>Future Predictions / Changes</a:t>
            </a:r>
          </a:p>
        </p:txBody>
      </p:sp>
    </p:spTree>
    <p:extLst>
      <p:ext uri="{BB962C8B-B14F-4D97-AF65-F5344CB8AC3E}">
        <p14:creationId xmlns:p14="http://schemas.microsoft.com/office/powerpoint/2010/main" val="77547521"/>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55FBA-DFFA-E945-9A0D-2CB542F16B25}"/>
              </a:ext>
            </a:extLst>
          </p:cNvPr>
          <p:cNvSpPr>
            <a:spLocks noGrp="1"/>
          </p:cNvSpPr>
          <p:nvPr>
            <p:ph type="title"/>
          </p:nvPr>
        </p:nvSpPr>
        <p:spPr/>
        <p:txBody>
          <a:bodyPr>
            <a:normAutofit/>
          </a:bodyPr>
          <a:lstStyle/>
          <a:p>
            <a:pPr algn="ctr"/>
            <a:r>
              <a:rPr lang="en-US" sz="4800" b="1" dirty="0"/>
              <a:t>Predictions </a:t>
            </a:r>
          </a:p>
        </p:txBody>
      </p:sp>
      <p:sp>
        <p:nvSpPr>
          <p:cNvPr id="3" name="Content Placeholder 2">
            <a:extLst>
              <a:ext uri="{FF2B5EF4-FFF2-40B4-BE49-F238E27FC236}">
                <a16:creationId xmlns:a16="http://schemas.microsoft.com/office/drawing/2014/main" id="{08C2E5B0-F45C-6149-9C14-EFBA73957832}"/>
              </a:ext>
            </a:extLst>
          </p:cNvPr>
          <p:cNvSpPr>
            <a:spLocks noGrp="1"/>
          </p:cNvSpPr>
          <p:nvPr>
            <p:ph idx="1"/>
          </p:nvPr>
        </p:nvSpPr>
        <p:spPr/>
        <p:txBody>
          <a:bodyPr/>
          <a:lstStyle/>
          <a:p>
            <a:pPr lvl="0"/>
            <a:r>
              <a:rPr lang="en-US" sz="3200" dirty="0"/>
              <a:t>The amount of land devoted to developed use (urban areas) is projected to increase by 50% and 80% (2010 to 2100)</a:t>
            </a:r>
          </a:p>
          <a:p>
            <a:pPr lvl="0"/>
            <a:r>
              <a:rPr lang="en-US" sz="3200" dirty="0"/>
              <a:t>A loss of between 500,000 to 620,000 square miles of agricultural or other vegetated lands</a:t>
            </a:r>
          </a:p>
          <a:p>
            <a:pPr lvl="0"/>
            <a:r>
              <a:rPr lang="en-US" sz="3200" dirty="0"/>
              <a:t>Water use is projected to increase</a:t>
            </a:r>
          </a:p>
          <a:p>
            <a:pPr lvl="0"/>
            <a:r>
              <a:rPr lang="en-US" sz="3200" dirty="0"/>
              <a:t>Projecting future distributions is highly complex driven by climate, land-use changes, shifts in disturbance regimes, interactions between species, and evolutionary changes</a:t>
            </a:r>
          </a:p>
          <a:p>
            <a:endParaRPr lang="en-US" dirty="0"/>
          </a:p>
        </p:txBody>
      </p:sp>
    </p:spTree>
    <p:extLst>
      <p:ext uri="{BB962C8B-B14F-4D97-AF65-F5344CB8AC3E}">
        <p14:creationId xmlns:p14="http://schemas.microsoft.com/office/powerpoint/2010/main" val="708316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372FC-94DC-C24C-8793-984D8528C54D}"/>
              </a:ext>
            </a:extLst>
          </p:cNvPr>
          <p:cNvSpPr>
            <a:spLocks noGrp="1"/>
          </p:cNvSpPr>
          <p:nvPr>
            <p:ph type="title"/>
          </p:nvPr>
        </p:nvSpPr>
        <p:spPr/>
        <p:txBody>
          <a:bodyPr>
            <a:normAutofit/>
          </a:bodyPr>
          <a:lstStyle/>
          <a:p>
            <a:pPr algn="ctr"/>
            <a:r>
              <a:rPr lang="en-US" sz="4800" b="1" dirty="0"/>
              <a:t>Predictions Cont.</a:t>
            </a:r>
          </a:p>
        </p:txBody>
      </p:sp>
      <p:sp>
        <p:nvSpPr>
          <p:cNvPr id="3" name="Content Placeholder 2">
            <a:extLst>
              <a:ext uri="{FF2B5EF4-FFF2-40B4-BE49-F238E27FC236}">
                <a16:creationId xmlns:a16="http://schemas.microsoft.com/office/drawing/2014/main" id="{2BA56F55-E174-CE49-A78B-497C3F035911}"/>
              </a:ext>
            </a:extLst>
          </p:cNvPr>
          <p:cNvSpPr>
            <a:spLocks noGrp="1"/>
          </p:cNvSpPr>
          <p:nvPr>
            <p:ph idx="1"/>
          </p:nvPr>
        </p:nvSpPr>
        <p:spPr/>
        <p:txBody>
          <a:bodyPr>
            <a:normAutofit/>
          </a:bodyPr>
          <a:lstStyle/>
          <a:p>
            <a:pPr lvl="0"/>
            <a:r>
              <a:rPr lang="en-US" sz="3200" dirty="0"/>
              <a:t>Forests to shrublands and grasslands across the western United States due to increasing aridity, pest outbreaks, and fire resulting in a substantial transfer of carbon from the biosphere to the atmosphere </a:t>
            </a:r>
          </a:p>
          <a:p>
            <a:pPr lvl="0"/>
            <a:r>
              <a:rPr lang="en-US" sz="3200" dirty="0"/>
              <a:t>Tropical dry deciduous forest to desert shrub biomes </a:t>
            </a:r>
          </a:p>
          <a:p>
            <a:pPr lvl="0"/>
            <a:r>
              <a:rPr lang="en-US" sz="3200" dirty="0"/>
              <a:t>Poleward migration of deciduous and boreal forests</a:t>
            </a:r>
          </a:p>
          <a:p>
            <a:pPr lvl="0"/>
            <a:r>
              <a:rPr lang="en-US" sz="3200" dirty="0"/>
              <a:t>Expansion of grasslands at the expense of high-latitude taiga and tundra communities</a:t>
            </a:r>
          </a:p>
          <a:p>
            <a:endParaRPr lang="en-US" dirty="0"/>
          </a:p>
        </p:txBody>
      </p:sp>
    </p:spTree>
    <p:extLst>
      <p:ext uri="{BB962C8B-B14F-4D97-AF65-F5344CB8AC3E}">
        <p14:creationId xmlns:p14="http://schemas.microsoft.com/office/powerpoint/2010/main" val="3201186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B0C1-7EFA-DE44-85A9-92C14F55CB09}"/>
              </a:ext>
            </a:extLst>
          </p:cNvPr>
          <p:cNvSpPr>
            <a:spLocks noGrp="1"/>
          </p:cNvSpPr>
          <p:nvPr>
            <p:ph type="title"/>
          </p:nvPr>
        </p:nvSpPr>
        <p:spPr>
          <a:xfrm>
            <a:off x="838200" y="209116"/>
            <a:ext cx="10515600" cy="1325563"/>
          </a:xfrm>
        </p:spPr>
        <p:txBody>
          <a:bodyPr>
            <a:normAutofit/>
          </a:bodyPr>
          <a:lstStyle/>
          <a:p>
            <a:pPr algn="ctr"/>
            <a:r>
              <a:rPr lang="en-US" sz="4800" b="1" dirty="0"/>
              <a:t>Future Changes</a:t>
            </a:r>
          </a:p>
        </p:txBody>
      </p:sp>
      <p:sp>
        <p:nvSpPr>
          <p:cNvPr id="3" name="Content Placeholder 2">
            <a:extLst>
              <a:ext uri="{FF2B5EF4-FFF2-40B4-BE49-F238E27FC236}">
                <a16:creationId xmlns:a16="http://schemas.microsoft.com/office/drawing/2014/main" id="{252CA779-73BD-7345-B941-568A950AC8E1}"/>
              </a:ext>
            </a:extLst>
          </p:cNvPr>
          <p:cNvSpPr>
            <a:spLocks noGrp="1"/>
          </p:cNvSpPr>
          <p:nvPr>
            <p:ph idx="1"/>
          </p:nvPr>
        </p:nvSpPr>
        <p:spPr>
          <a:xfrm>
            <a:off x="838200" y="1404051"/>
            <a:ext cx="10515600" cy="4351338"/>
          </a:xfrm>
        </p:spPr>
        <p:txBody>
          <a:bodyPr>
            <a:noAutofit/>
          </a:bodyPr>
          <a:lstStyle/>
          <a:p>
            <a:pPr lvl="0"/>
            <a:r>
              <a:rPr lang="en-US" sz="3200" dirty="0"/>
              <a:t>Representative Concentration Pathways (RCPs) were developed to improve societies understanding of plausible climate and socioeconomic futures</a:t>
            </a:r>
          </a:p>
          <a:p>
            <a:pPr lvl="0"/>
            <a:r>
              <a:rPr lang="en-US" sz="3200" dirty="0"/>
              <a:t>The U.S. projections of land-use and land-cover change (LULCC)</a:t>
            </a:r>
          </a:p>
          <a:p>
            <a:r>
              <a:rPr lang="en-US" sz="3200" dirty="0"/>
              <a:t>The Shared Socioeconomic Pathways (SSPs) have been developed to explore how future scenarios of climate change interact with population, economic growth, and education to understand climate change impacts, adaptation and migration, and vulnerability</a:t>
            </a:r>
          </a:p>
        </p:txBody>
      </p:sp>
    </p:spTree>
    <p:extLst>
      <p:ext uri="{BB962C8B-B14F-4D97-AF65-F5344CB8AC3E}">
        <p14:creationId xmlns:p14="http://schemas.microsoft.com/office/powerpoint/2010/main" val="2222717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56A27-CE3B-7744-8C28-B830998B0C06}"/>
              </a:ext>
            </a:extLst>
          </p:cNvPr>
          <p:cNvSpPr>
            <a:spLocks noGrp="1"/>
          </p:cNvSpPr>
          <p:nvPr>
            <p:ph type="title"/>
          </p:nvPr>
        </p:nvSpPr>
        <p:spPr>
          <a:xfrm>
            <a:off x="838200" y="138546"/>
            <a:ext cx="10515600" cy="1325563"/>
          </a:xfrm>
        </p:spPr>
        <p:txBody>
          <a:bodyPr>
            <a:normAutofit/>
          </a:bodyPr>
          <a:lstStyle/>
          <a:p>
            <a:pPr algn="ctr"/>
            <a:r>
              <a:rPr lang="en-US" sz="4800" b="1" dirty="0"/>
              <a:t>What can we do?</a:t>
            </a:r>
          </a:p>
        </p:txBody>
      </p:sp>
      <p:sp>
        <p:nvSpPr>
          <p:cNvPr id="3" name="Content Placeholder 2">
            <a:extLst>
              <a:ext uri="{FF2B5EF4-FFF2-40B4-BE49-F238E27FC236}">
                <a16:creationId xmlns:a16="http://schemas.microsoft.com/office/drawing/2014/main" id="{FE4E47E2-248B-4047-BDBD-9657B9A693A2}"/>
              </a:ext>
            </a:extLst>
          </p:cNvPr>
          <p:cNvSpPr>
            <a:spLocks noGrp="1"/>
          </p:cNvSpPr>
          <p:nvPr>
            <p:ph idx="1"/>
          </p:nvPr>
        </p:nvSpPr>
        <p:spPr>
          <a:xfrm>
            <a:off x="838200" y="1565183"/>
            <a:ext cx="10515600" cy="5199529"/>
          </a:xfrm>
        </p:spPr>
        <p:txBody>
          <a:bodyPr>
            <a:normAutofit/>
          </a:bodyPr>
          <a:lstStyle/>
          <a:p>
            <a:pPr lvl="0"/>
            <a:r>
              <a:rPr lang="en-US" sz="3200" dirty="0"/>
              <a:t>Models can show how climate change may impact the production of a given agricultural commodity</a:t>
            </a:r>
          </a:p>
          <a:p>
            <a:r>
              <a:rPr lang="en-US" sz="3200" dirty="0"/>
              <a:t>Studies suggest that reforestation in the temperate forest region would promote cooling, with the magnitude of cooling decreasing with increasing latitude</a:t>
            </a:r>
          </a:p>
          <a:p>
            <a:pPr lvl="0"/>
            <a:r>
              <a:rPr lang="en-US" sz="3200" dirty="0"/>
              <a:t>Shift to a different crop that is better suited to the new climate pattern </a:t>
            </a:r>
          </a:p>
          <a:p>
            <a:pPr lvl="0"/>
            <a:r>
              <a:rPr lang="en-US" sz="3200" dirty="0"/>
              <a:t>Crop rotation</a:t>
            </a:r>
          </a:p>
          <a:p>
            <a:pPr marL="0" indent="0">
              <a:buNone/>
            </a:pPr>
            <a:endParaRPr lang="en-US" dirty="0"/>
          </a:p>
        </p:txBody>
      </p:sp>
    </p:spTree>
    <p:extLst>
      <p:ext uri="{BB962C8B-B14F-4D97-AF65-F5344CB8AC3E}">
        <p14:creationId xmlns:p14="http://schemas.microsoft.com/office/powerpoint/2010/main" val="11566749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2752A-E153-FE42-8C6A-6FD4A09ABEB3}"/>
              </a:ext>
            </a:extLst>
          </p:cNvPr>
          <p:cNvSpPr>
            <a:spLocks noGrp="1"/>
          </p:cNvSpPr>
          <p:nvPr>
            <p:ph type="title"/>
          </p:nvPr>
        </p:nvSpPr>
        <p:spPr/>
        <p:txBody>
          <a:bodyPr>
            <a:normAutofit/>
          </a:bodyPr>
          <a:lstStyle/>
          <a:p>
            <a:pPr algn="ctr"/>
            <a:r>
              <a:rPr lang="en-US" sz="4800" b="1" dirty="0"/>
              <a:t>What can we do?</a:t>
            </a:r>
            <a:endParaRPr lang="en-US" sz="4800" dirty="0"/>
          </a:p>
        </p:txBody>
      </p:sp>
      <p:sp>
        <p:nvSpPr>
          <p:cNvPr id="3" name="Content Placeholder 2">
            <a:extLst>
              <a:ext uri="{FF2B5EF4-FFF2-40B4-BE49-F238E27FC236}">
                <a16:creationId xmlns:a16="http://schemas.microsoft.com/office/drawing/2014/main" id="{5D36B17D-E99D-E14D-9271-B12F77789757}"/>
              </a:ext>
            </a:extLst>
          </p:cNvPr>
          <p:cNvSpPr>
            <a:spLocks noGrp="1"/>
          </p:cNvSpPr>
          <p:nvPr>
            <p:ph idx="1"/>
          </p:nvPr>
        </p:nvSpPr>
        <p:spPr/>
        <p:txBody>
          <a:bodyPr/>
          <a:lstStyle/>
          <a:p>
            <a:pPr lvl="0"/>
            <a:r>
              <a:rPr lang="en-US" sz="3200" dirty="0"/>
              <a:t>Technological innovations </a:t>
            </a:r>
          </a:p>
          <a:p>
            <a:pPr lvl="0"/>
            <a:r>
              <a:rPr lang="en-US" sz="3200" dirty="0"/>
              <a:t>Policy incentives </a:t>
            </a:r>
          </a:p>
          <a:p>
            <a:pPr lvl="0"/>
            <a:r>
              <a:rPr lang="en-US" sz="3200" dirty="0"/>
              <a:t>Capital improvement projects (research)</a:t>
            </a:r>
          </a:p>
          <a:p>
            <a:r>
              <a:rPr lang="en-US" sz="3200" dirty="0"/>
              <a:t>Further improve the framework needed to activate unused inner-city building plots</a:t>
            </a:r>
          </a:p>
          <a:p>
            <a:r>
              <a:rPr lang="en-US" sz="3200" dirty="0"/>
              <a:t>Minimize land pollution (avoid chemicals in farming, recycle and reuse, reduce waste)</a:t>
            </a:r>
          </a:p>
        </p:txBody>
      </p:sp>
    </p:spTree>
    <p:extLst>
      <p:ext uri="{BB962C8B-B14F-4D97-AF65-F5344CB8AC3E}">
        <p14:creationId xmlns:p14="http://schemas.microsoft.com/office/powerpoint/2010/main" val="1705172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44D22-C57C-9049-AA37-201B5CC1E029}"/>
              </a:ext>
            </a:extLst>
          </p:cNvPr>
          <p:cNvSpPr>
            <a:spLocks noGrp="1"/>
          </p:cNvSpPr>
          <p:nvPr>
            <p:ph type="title"/>
          </p:nvPr>
        </p:nvSpPr>
        <p:spPr/>
        <p:txBody>
          <a:bodyPr>
            <a:normAutofit/>
          </a:bodyPr>
          <a:lstStyle/>
          <a:p>
            <a:pPr algn="ctr"/>
            <a:r>
              <a:rPr lang="en-US" sz="4800" b="1" dirty="0"/>
              <a:t>References Cited</a:t>
            </a:r>
          </a:p>
        </p:txBody>
      </p:sp>
      <p:sp>
        <p:nvSpPr>
          <p:cNvPr id="3" name="Content Placeholder 2">
            <a:extLst>
              <a:ext uri="{FF2B5EF4-FFF2-40B4-BE49-F238E27FC236}">
                <a16:creationId xmlns:a16="http://schemas.microsoft.com/office/drawing/2014/main" id="{D7FB99B8-F14C-BF48-BDAB-92F26C61C67E}"/>
              </a:ext>
            </a:extLst>
          </p:cNvPr>
          <p:cNvSpPr>
            <a:spLocks noGrp="1"/>
          </p:cNvSpPr>
          <p:nvPr>
            <p:ph idx="1"/>
          </p:nvPr>
        </p:nvSpPr>
        <p:spPr/>
        <p:txBody>
          <a:bodyPr/>
          <a:lstStyle/>
          <a:p>
            <a:r>
              <a:rPr lang="en-US" dirty="0" err="1"/>
              <a:t>Sleeter</a:t>
            </a:r>
            <a:r>
              <a:rPr lang="en-US" dirty="0"/>
              <a:t>, B. M.; Loveland, T.; Wickham, J.; </a:t>
            </a:r>
            <a:r>
              <a:rPr lang="en-US" dirty="0" err="1"/>
              <a:t>Domke</a:t>
            </a:r>
            <a:r>
              <a:rPr lang="en-US" dirty="0"/>
              <a:t> G.; Herold N.; Wood, N.; </a:t>
            </a:r>
            <a:r>
              <a:rPr lang="en-US" dirty="0" err="1"/>
              <a:t>Yorgey</a:t>
            </a:r>
            <a:r>
              <a:rPr lang="en-US" dirty="0"/>
              <a:t>, G. Land Cover and Land-Use Change. </a:t>
            </a:r>
            <a:r>
              <a:rPr lang="en-US" i="1" dirty="0"/>
              <a:t>Impacts, Risks, and Adaptation in the United States: Fourth National Climate Assessment </a:t>
            </a:r>
            <a:r>
              <a:rPr lang="en-US" b="1" dirty="0"/>
              <a:t>2018</a:t>
            </a:r>
            <a:r>
              <a:rPr lang="en-US" dirty="0"/>
              <a:t>,</a:t>
            </a:r>
            <a:r>
              <a:rPr lang="en-US" i="1" dirty="0"/>
              <a:t> 2</a:t>
            </a:r>
            <a:r>
              <a:rPr lang="en-US" dirty="0"/>
              <a:t>, 202-231.</a:t>
            </a:r>
          </a:p>
          <a:p>
            <a:r>
              <a:rPr lang="en-US" dirty="0"/>
              <a:t>Hutson, S. S.; Barber, N. L.; Kenny, J. F.; Linsey K. S.; Lumia, D. S.; Maupin M. A. Estimated Use of Water in the United States in 2000. </a:t>
            </a:r>
            <a:r>
              <a:rPr lang="en-US" i="1" dirty="0"/>
              <a:t>U.S. Geological Survey Circular</a:t>
            </a:r>
            <a:r>
              <a:rPr lang="en-US" dirty="0"/>
              <a:t> </a:t>
            </a:r>
            <a:r>
              <a:rPr lang="en-US" b="1" dirty="0"/>
              <a:t>2004</a:t>
            </a:r>
            <a:r>
              <a:rPr lang="en-US" dirty="0"/>
              <a:t>,</a:t>
            </a:r>
            <a:r>
              <a:rPr lang="en-US" b="1" dirty="0"/>
              <a:t> </a:t>
            </a:r>
            <a:r>
              <a:rPr lang="en-US" dirty="0"/>
              <a:t>1268, 1-44.</a:t>
            </a:r>
          </a:p>
          <a:p>
            <a:endParaRPr lang="en-US" dirty="0"/>
          </a:p>
          <a:p>
            <a:pPr marL="0" indent="0">
              <a:buNone/>
            </a:pPr>
            <a:endParaRPr lang="en-US" dirty="0"/>
          </a:p>
        </p:txBody>
      </p:sp>
    </p:spTree>
    <p:extLst>
      <p:ext uri="{BB962C8B-B14F-4D97-AF65-F5344CB8AC3E}">
        <p14:creationId xmlns:p14="http://schemas.microsoft.com/office/powerpoint/2010/main" val="2017490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A1EAE-23F6-0E46-A730-58BF8B9E56DC}"/>
              </a:ext>
            </a:extLst>
          </p:cNvPr>
          <p:cNvSpPr>
            <a:spLocks noGrp="1"/>
          </p:cNvSpPr>
          <p:nvPr>
            <p:ph type="title"/>
          </p:nvPr>
        </p:nvSpPr>
        <p:spPr/>
        <p:txBody>
          <a:bodyPr>
            <a:normAutofit/>
          </a:bodyPr>
          <a:lstStyle/>
          <a:p>
            <a:pPr algn="ctr"/>
            <a:r>
              <a:rPr lang="en-US" sz="4800" b="1" dirty="0"/>
              <a:t>Introduction</a:t>
            </a:r>
          </a:p>
        </p:txBody>
      </p:sp>
      <p:sp>
        <p:nvSpPr>
          <p:cNvPr id="3" name="Content Placeholder 2">
            <a:extLst>
              <a:ext uri="{FF2B5EF4-FFF2-40B4-BE49-F238E27FC236}">
                <a16:creationId xmlns:a16="http://schemas.microsoft.com/office/drawing/2014/main" id="{11631222-BD6D-734B-9C24-232A205174B7}"/>
              </a:ext>
            </a:extLst>
          </p:cNvPr>
          <p:cNvSpPr>
            <a:spLocks noGrp="1"/>
          </p:cNvSpPr>
          <p:nvPr>
            <p:ph idx="1"/>
          </p:nvPr>
        </p:nvSpPr>
        <p:spPr>
          <a:xfrm>
            <a:off x="838200" y="1690688"/>
            <a:ext cx="10515600" cy="4760539"/>
          </a:xfrm>
        </p:spPr>
        <p:txBody>
          <a:bodyPr>
            <a:normAutofit/>
          </a:bodyPr>
          <a:lstStyle/>
          <a:p>
            <a:r>
              <a:rPr lang="en-US" sz="3200" dirty="0"/>
              <a:t>How society uses the land affects the ability of ecosystems to provide essential goods and services</a:t>
            </a:r>
          </a:p>
          <a:p>
            <a:r>
              <a:rPr lang="en-US" sz="3200" dirty="0"/>
              <a:t>Local and global scale weather and climate</a:t>
            </a:r>
          </a:p>
          <a:p>
            <a:r>
              <a:rPr lang="en-US" sz="3200" dirty="0"/>
              <a:t>Alternation of the flow or energy, water, and greenhouse gases between the land and the atmosphere</a:t>
            </a:r>
          </a:p>
          <a:p>
            <a:r>
              <a:rPr lang="en-US" sz="3200" dirty="0"/>
              <a:t>Increase in population</a:t>
            </a:r>
          </a:p>
          <a:p>
            <a:r>
              <a:rPr lang="en-US" sz="3200" dirty="0"/>
              <a:t>Climate change is expected to directly and indirectly impact land use and cover</a:t>
            </a:r>
          </a:p>
          <a:p>
            <a:endParaRPr lang="en-US" sz="3200" dirty="0"/>
          </a:p>
        </p:txBody>
      </p:sp>
    </p:spTree>
    <p:extLst>
      <p:ext uri="{BB962C8B-B14F-4D97-AF65-F5344CB8AC3E}">
        <p14:creationId xmlns:p14="http://schemas.microsoft.com/office/powerpoint/2010/main" val="1445184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6B95D-0317-8047-B340-B08F5E32F9B7}"/>
              </a:ext>
            </a:extLst>
          </p:cNvPr>
          <p:cNvPicPr>
            <a:picLocks noChangeAspect="1"/>
          </p:cNvPicPr>
          <p:nvPr/>
        </p:nvPicPr>
        <p:blipFill rotWithShape="1">
          <a:blip r:embed="rId2"/>
          <a:srcRect r="4808" b="-3"/>
          <a:stretch/>
        </p:blipFill>
        <p:spPr>
          <a:xfrm>
            <a:off x="881575" y="1636995"/>
            <a:ext cx="6233160" cy="4272681"/>
          </a:xfrm>
          <a:prstGeom prst="rect">
            <a:avLst/>
          </a:prstGeom>
        </p:spPr>
      </p:pic>
      <p:sp>
        <p:nvSpPr>
          <p:cNvPr id="2" name="Title 1">
            <a:extLst>
              <a:ext uri="{FF2B5EF4-FFF2-40B4-BE49-F238E27FC236}">
                <a16:creationId xmlns:a16="http://schemas.microsoft.com/office/drawing/2014/main" id="{095B4FF3-9EDF-4B43-BF09-36DE185BB981}"/>
              </a:ext>
            </a:extLst>
          </p:cNvPr>
          <p:cNvSpPr>
            <a:spLocks noGrp="1"/>
          </p:cNvSpPr>
          <p:nvPr>
            <p:ph type="title"/>
          </p:nvPr>
        </p:nvSpPr>
        <p:spPr>
          <a:xfrm>
            <a:off x="-1259645" y="0"/>
            <a:ext cx="10515600" cy="1325563"/>
          </a:xfrm>
        </p:spPr>
        <p:txBody>
          <a:bodyPr>
            <a:normAutofit/>
          </a:bodyPr>
          <a:lstStyle/>
          <a:p>
            <a:pPr algn="ctr"/>
            <a:r>
              <a:rPr lang="en-US" sz="4800" b="1" dirty="0"/>
              <a:t>Land Use in U.S.</a:t>
            </a:r>
          </a:p>
        </p:txBody>
      </p:sp>
      <p:sp>
        <p:nvSpPr>
          <p:cNvPr id="3" name="Content Placeholder 2">
            <a:extLst>
              <a:ext uri="{FF2B5EF4-FFF2-40B4-BE49-F238E27FC236}">
                <a16:creationId xmlns:a16="http://schemas.microsoft.com/office/drawing/2014/main" id="{0536A511-6EEC-B349-A536-95E5396444EF}"/>
              </a:ext>
            </a:extLst>
          </p:cNvPr>
          <p:cNvSpPr>
            <a:spLocks noGrp="1"/>
          </p:cNvSpPr>
          <p:nvPr>
            <p:ph idx="1"/>
          </p:nvPr>
        </p:nvSpPr>
        <p:spPr>
          <a:xfrm>
            <a:off x="7896429" y="184432"/>
            <a:ext cx="3797807" cy="4351338"/>
          </a:xfrm>
        </p:spPr>
        <p:txBody>
          <a:bodyPr>
            <a:noAutofit/>
          </a:bodyPr>
          <a:lstStyle/>
          <a:p>
            <a:r>
              <a:rPr lang="en-US" sz="3200" dirty="0"/>
              <a:t>~3.1 million square miles of land area</a:t>
            </a:r>
          </a:p>
          <a:p>
            <a:pPr lvl="0"/>
            <a:r>
              <a:rPr lang="en-US" sz="3200" dirty="0"/>
              <a:t>28% altered by humans for cropland </a:t>
            </a:r>
          </a:p>
          <a:p>
            <a:pPr lvl="0"/>
            <a:r>
              <a:rPr lang="en-US" sz="3200" dirty="0"/>
              <a:t>22% for pastures</a:t>
            </a:r>
          </a:p>
          <a:p>
            <a:pPr lvl="0"/>
            <a:r>
              <a:rPr lang="en-US" sz="3200" dirty="0"/>
              <a:t>6% for settlements</a:t>
            </a:r>
          </a:p>
          <a:p>
            <a:pPr lvl="0"/>
            <a:r>
              <a:rPr lang="en-US" sz="3200" dirty="0"/>
              <a:t>Land uses associated with resource production &gt; 50%</a:t>
            </a:r>
          </a:p>
          <a:p>
            <a:pPr lvl="0"/>
            <a:r>
              <a:rPr lang="en-US" sz="3200" dirty="0"/>
              <a:t>Only 16% land is conserved</a:t>
            </a:r>
          </a:p>
        </p:txBody>
      </p:sp>
    </p:spTree>
    <p:extLst>
      <p:ext uri="{BB962C8B-B14F-4D97-AF65-F5344CB8AC3E}">
        <p14:creationId xmlns:p14="http://schemas.microsoft.com/office/powerpoint/2010/main" val="306094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408067B-66F5-7646-81E8-5D6CA67EE23A}"/>
              </a:ext>
            </a:extLst>
          </p:cNvPr>
          <p:cNvPicPr>
            <a:picLocks noChangeAspect="1"/>
          </p:cNvPicPr>
          <p:nvPr/>
        </p:nvPicPr>
        <p:blipFill>
          <a:blip r:embed="rId2"/>
          <a:stretch>
            <a:fillRect/>
          </a:stretch>
        </p:blipFill>
        <p:spPr>
          <a:xfrm>
            <a:off x="1950419" y="0"/>
            <a:ext cx="8747951" cy="6113929"/>
          </a:xfrm>
          <a:prstGeom prst="rect">
            <a:avLst/>
          </a:prstGeom>
        </p:spPr>
      </p:pic>
      <p:sp>
        <p:nvSpPr>
          <p:cNvPr id="10" name="TextBox 9">
            <a:extLst>
              <a:ext uri="{FF2B5EF4-FFF2-40B4-BE49-F238E27FC236}">
                <a16:creationId xmlns:a16="http://schemas.microsoft.com/office/drawing/2014/main" id="{A1007F05-BFD9-FD4B-88E6-F0E3CC3FB6EC}"/>
              </a:ext>
            </a:extLst>
          </p:cNvPr>
          <p:cNvSpPr txBox="1"/>
          <p:nvPr/>
        </p:nvSpPr>
        <p:spPr>
          <a:xfrm>
            <a:off x="2819194" y="6113929"/>
            <a:ext cx="7010400" cy="923330"/>
          </a:xfrm>
          <a:prstGeom prst="rect">
            <a:avLst/>
          </a:prstGeom>
          <a:noFill/>
        </p:spPr>
        <p:txBody>
          <a:bodyPr wrap="square" rtlCol="0">
            <a:spAutoFit/>
          </a:bodyPr>
          <a:lstStyle/>
          <a:p>
            <a:r>
              <a:rPr lang="en-US" b="1" dirty="0"/>
              <a:t>Figure 1: </a:t>
            </a:r>
            <a:r>
              <a:rPr lang="en-US" dirty="0"/>
              <a:t>Two different classification systems used to represent different components of land use and land cover (</a:t>
            </a:r>
            <a:r>
              <a:rPr lang="en-US" dirty="0" err="1"/>
              <a:t>Sleeter</a:t>
            </a:r>
            <a:r>
              <a:rPr lang="en-US" dirty="0"/>
              <a:t> et al., 2018).</a:t>
            </a:r>
          </a:p>
          <a:p>
            <a:endParaRPr lang="en-US" dirty="0"/>
          </a:p>
        </p:txBody>
      </p:sp>
    </p:spTree>
    <p:extLst>
      <p:ext uri="{BB962C8B-B14F-4D97-AF65-F5344CB8AC3E}">
        <p14:creationId xmlns:p14="http://schemas.microsoft.com/office/powerpoint/2010/main" val="1498324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2C9F7F-AA68-D747-9B73-91A8F6D20810}"/>
              </a:ext>
            </a:extLst>
          </p:cNvPr>
          <p:cNvPicPr>
            <a:picLocks noChangeAspect="1"/>
          </p:cNvPicPr>
          <p:nvPr/>
        </p:nvPicPr>
        <p:blipFill>
          <a:blip r:embed="rId3"/>
          <a:stretch>
            <a:fillRect/>
          </a:stretch>
        </p:blipFill>
        <p:spPr>
          <a:xfrm>
            <a:off x="137263" y="343658"/>
            <a:ext cx="11931650" cy="5219285"/>
          </a:xfrm>
          <a:prstGeom prst="rect">
            <a:avLst/>
          </a:prstGeom>
        </p:spPr>
      </p:pic>
      <p:sp>
        <p:nvSpPr>
          <p:cNvPr id="6" name="TextBox 5">
            <a:extLst>
              <a:ext uri="{FF2B5EF4-FFF2-40B4-BE49-F238E27FC236}">
                <a16:creationId xmlns:a16="http://schemas.microsoft.com/office/drawing/2014/main" id="{AC403799-F4FE-5341-BD9E-DF69CEDC4581}"/>
              </a:ext>
            </a:extLst>
          </p:cNvPr>
          <p:cNvSpPr txBox="1"/>
          <p:nvPr/>
        </p:nvSpPr>
        <p:spPr>
          <a:xfrm>
            <a:off x="9725663" y="6191931"/>
            <a:ext cx="2466337" cy="666069"/>
          </a:xfrm>
          <a:prstGeom prst="rect">
            <a:avLst/>
          </a:prstGeom>
          <a:noFill/>
        </p:spPr>
        <p:txBody>
          <a:bodyPr wrap="square" rtlCol="0">
            <a:spAutoFit/>
          </a:bodyPr>
          <a:lstStyle/>
          <a:p>
            <a:r>
              <a:rPr lang="en-US" dirty="0"/>
              <a:t>(</a:t>
            </a:r>
            <a:r>
              <a:rPr lang="en-US" dirty="0" err="1"/>
              <a:t>Sleeter</a:t>
            </a:r>
            <a:r>
              <a:rPr lang="en-US" dirty="0"/>
              <a:t> et al., 2018)</a:t>
            </a:r>
          </a:p>
          <a:p>
            <a:endParaRPr lang="en-US" dirty="0"/>
          </a:p>
        </p:txBody>
      </p:sp>
      <p:sp>
        <p:nvSpPr>
          <p:cNvPr id="7" name="TextBox 6">
            <a:extLst>
              <a:ext uri="{FF2B5EF4-FFF2-40B4-BE49-F238E27FC236}">
                <a16:creationId xmlns:a16="http://schemas.microsoft.com/office/drawing/2014/main" id="{40E81002-AA00-4C4D-80C8-E449C8D06237}"/>
              </a:ext>
            </a:extLst>
          </p:cNvPr>
          <p:cNvSpPr txBox="1"/>
          <p:nvPr/>
        </p:nvSpPr>
        <p:spPr>
          <a:xfrm>
            <a:off x="682171" y="6063300"/>
            <a:ext cx="8040914" cy="923330"/>
          </a:xfrm>
          <a:prstGeom prst="rect">
            <a:avLst/>
          </a:prstGeom>
          <a:noFill/>
        </p:spPr>
        <p:txBody>
          <a:bodyPr wrap="square" rtlCol="0">
            <a:spAutoFit/>
          </a:bodyPr>
          <a:lstStyle/>
          <a:p>
            <a:r>
              <a:rPr lang="en-US" u="sng" dirty="0">
                <a:hlinkClick r:id="rId4"/>
              </a:rPr>
              <a:t>https://gis1.usgs.gov/csas/gap/viewer/land_cover/Map.aspx</a:t>
            </a:r>
            <a:endParaRPr lang="en-US" b="0" dirty="0">
              <a:effectLst/>
            </a:endParaRPr>
          </a:p>
          <a:p>
            <a:br>
              <a:rPr lang="en-US" dirty="0"/>
            </a:br>
            <a:endParaRPr lang="en-US" dirty="0"/>
          </a:p>
        </p:txBody>
      </p:sp>
    </p:spTree>
    <p:extLst>
      <p:ext uri="{BB962C8B-B14F-4D97-AF65-F5344CB8AC3E}">
        <p14:creationId xmlns:p14="http://schemas.microsoft.com/office/powerpoint/2010/main" val="3003381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680093D-B205-344D-B7E9-349283A8B8EE}"/>
              </a:ext>
            </a:extLst>
          </p:cNvPr>
          <p:cNvPicPr>
            <a:picLocks noChangeAspect="1"/>
          </p:cNvPicPr>
          <p:nvPr/>
        </p:nvPicPr>
        <p:blipFill>
          <a:blip r:embed="rId3"/>
          <a:stretch>
            <a:fillRect/>
          </a:stretch>
        </p:blipFill>
        <p:spPr>
          <a:xfrm>
            <a:off x="6147582" y="1344706"/>
            <a:ext cx="5902084" cy="4520117"/>
          </a:xfrm>
          <a:prstGeom prst="rect">
            <a:avLst/>
          </a:prstGeom>
        </p:spPr>
      </p:pic>
      <p:sp>
        <p:nvSpPr>
          <p:cNvPr id="2" name="Title 1">
            <a:extLst>
              <a:ext uri="{FF2B5EF4-FFF2-40B4-BE49-F238E27FC236}">
                <a16:creationId xmlns:a16="http://schemas.microsoft.com/office/drawing/2014/main" id="{BDEEB9AB-B937-0A47-A4AD-95FAC25496F0}"/>
              </a:ext>
            </a:extLst>
          </p:cNvPr>
          <p:cNvSpPr>
            <a:spLocks noGrp="1"/>
          </p:cNvSpPr>
          <p:nvPr>
            <p:ph type="title"/>
          </p:nvPr>
        </p:nvSpPr>
        <p:spPr>
          <a:xfrm>
            <a:off x="889782" y="24308"/>
            <a:ext cx="10515600" cy="1325563"/>
          </a:xfrm>
        </p:spPr>
        <p:txBody>
          <a:bodyPr>
            <a:normAutofit/>
          </a:bodyPr>
          <a:lstStyle/>
          <a:p>
            <a:pPr algn="ctr"/>
            <a:r>
              <a:rPr lang="en-US" sz="4800" b="1" dirty="0"/>
              <a:t>Changes in Land Use</a:t>
            </a:r>
          </a:p>
        </p:txBody>
      </p:sp>
      <p:sp>
        <p:nvSpPr>
          <p:cNvPr id="3" name="Content Placeholder 2">
            <a:extLst>
              <a:ext uri="{FF2B5EF4-FFF2-40B4-BE49-F238E27FC236}">
                <a16:creationId xmlns:a16="http://schemas.microsoft.com/office/drawing/2014/main" id="{880F0772-C01D-3C4B-9A4F-C507DA5ACEB7}"/>
              </a:ext>
            </a:extLst>
          </p:cNvPr>
          <p:cNvSpPr>
            <a:spLocks noGrp="1"/>
          </p:cNvSpPr>
          <p:nvPr>
            <p:ph idx="1"/>
          </p:nvPr>
        </p:nvSpPr>
        <p:spPr>
          <a:xfrm>
            <a:off x="154745" y="1246910"/>
            <a:ext cx="5992837" cy="5763490"/>
          </a:xfrm>
        </p:spPr>
        <p:txBody>
          <a:bodyPr>
            <a:normAutofit fontScale="92500" lnSpcReduction="10000"/>
          </a:bodyPr>
          <a:lstStyle/>
          <a:p>
            <a:pPr lvl="0"/>
            <a:r>
              <a:rPr lang="en-US" sz="3200" dirty="0"/>
              <a:t>Vegetated land cover, grasslands, shrublands, forests, and wetlands accounted for around 2/3 of the contiguous U.S. land area and experienced a net decline (2001-2011).</a:t>
            </a:r>
          </a:p>
          <a:p>
            <a:pPr lvl="0"/>
            <a:r>
              <a:rPr lang="en-US" sz="3200" dirty="0"/>
              <a:t>Forest has an estimated net decline of around 16,500 square miles (1996-2010)</a:t>
            </a:r>
          </a:p>
          <a:p>
            <a:pPr lvl="0"/>
            <a:r>
              <a:rPr lang="en-US" sz="3200" dirty="0"/>
              <a:t>Increase of 5,700 square miles in urban land (1996-2010)</a:t>
            </a:r>
          </a:p>
          <a:p>
            <a:pPr lvl="0"/>
            <a:r>
              <a:rPr lang="en-US" sz="3200" dirty="0"/>
              <a:t>Grasslands increasing with around 20,460 square miles</a:t>
            </a:r>
          </a:p>
          <a:p>
            <a:pPr marL="0" lvl="0" indent="0">
              <a:buNone/>
            </a:pPr>
            <a:endParaRPr lang="en-US" dirty="0"/>
          </a:p>
          <a:p>
            <a:pPr marL="0" indent="0">
              <a:buNone/>
            </a:pPr>
            <a:endParaRPr lang="en-US" dirty="0"/>
          </a:p>
        </p:txBody>
      </p:sp>
      <p:sp>
        <p:nvSpPr>
          <p:cNvPr id="8" name="TextBox 7">
            <a:extLst>
              <a:ext uri="{FF2B5EF4-FFF2-40B4-BE49-F238E27FC236}">
                <a16:creationId xmlns:a16="http://schemas.microsoft.com/office/drawing/2014/main" id="{AFB47B28-275D-8648-916E-B0528DEFD6FC}"/>
              </a:ext>
            </a:extLst>
          </p:cNvPr>
          <p:cNvSpPr txBox="1"/>
          <p:nvPr/>
        </p:nvSpPr>
        <p:spPr>
          <a:xfrm>
            <a:off x="6821589" y="5864823"/>
            <a:ext cx="4554070" cy="276999"/>
          </a:xfrm>
          <a:prstGeom prst="rect">
            <a:avLst/>
          </a:prstGeom>
          <a:noFill/>
        </p:spPr>
        <p:txBody>
          <a:bodyPr wrap="square" rtlCol="0">
            <a:spAutoFit/>
          </a:bodyPr>
          <a:lstStyle/>
          <a:p>
            <a:r>
              <a:rPr lang="en-US" sz="1200" dirty="0"/>
              <a:t>https://</a:t>
            </a:r>
            <a:r>
              <a:rPr lang="en-US" sz="1200" dirty="0" err="1"/>
              <a:t>www.futurity.org</a:t>
            </a:r>
            <a:r>
              <a:rPr lang="en-US" sz="1200" dirty="0"/>
              <a:t>/deforestation-climate-change-1534362/</a:t>
            </a:r>
          </a:p>
        </p:txBody>
      </p:sp>
    </p:spTree>
    <p:extLst>
      <p:ext uri="{BB962C8B-B14F-4D97-AF65-F5344CB8AC3E}">
        <p14:creationId xmlns:p14="http://schemas.microsoft.com/office/powerpoint/2010/main" val="3464091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07D2F23-C907-FC4D-A5A2-A66CF3E4A218}"/>
              </a:ext>
            </a:extLst>
          </p:cNvPr>
          <p:cNvPicPr>
            <a:picLocks noChangeAspect="1"/>
          </p:cNvPicPr>
          <p:nvPr/>
        </p:nvPicPr>
        <p:blipFill>
          <a:blip r:embed="rId3"/>
          <a:stretch>
            <a:fillRect/>
          </a:stretch>
        </p:blipFill>
        <p:spPr>
          <a:xfrm>
            <a:off x="1451468" y="0"/>
            <a:ext cx="8936938" cy="6211232"/>
          </a:xfrm>
          <a:prstGeom prst="rect">
            <a:avLst/>
          </a:prstGeom>
        </p:spPr>
      </p:pic>
      <p:sp>
        <p:nvSpPr>
          <p:cNvPr id="6" name="TextBox 5">
            <a:extLst>
              <a:ext uri="{FF2B5EF4-FFF2-40B4-BE49-F238E27FC236}">
                <a16:creationId xmlns:a16="http://schemas.microsoft.com/office/drawing/2014/main" id="{EDB01CA6-EA63-F343-BF89-0E10CB028BD2}"/>
              </a:ext>
            </a:extLst>
          </p:cNvPr>
          <p:cNvSpPr txBox="1"/>
          <p:nvPr/>
        </p:nvSpPr>
        <p:spPr>
          <a:xfrm>
            <a:off x="1111624" y="6390527"/>
            <a:ext cx="10596282" cy="646331"/>
          </a:xfrm>
          <a:prstGeom prst="rect">
            <a:avLst/>
          </a:prstGeom>
          <a:noFill/>
        </p:spPr>
        <p:txBody>
          <a:bodyPr wrap="square" rtlCol="0">
            <a:spAutoFit/>
          </a:bodyPr>
          <a:lstStyle/>
          <a:p>
            <a:r>
              <a:rPr lang="en-US" b="1" dirty="0"/>
              <a:t>Figure 2: </a:t>
            </a:r>
            <a:r>
              <a:rPr lang="en-US" dirty="0"/>
              <a:t>The net change in land cover by class in square miles from 1973 to 2011 </a:t>
            </a:r>
            <a:r>
              <a:rPr lang="en-US" b="1" dirty="0"/>
              <a:t> </a:t>
            </a:r>
            <a:r>
              <a:rPr lang="en-US" dirty="0"/>
              <a:t>(</a:t>
            </a:r>
            <a:r>
              <a:rPr lang="en-US" dirty="0" err="1"/>
              <a:t>Sleeter</a:t>
            </a:r>
            <a:r>
              <a:rPr lang="en-US" dirty="0"/>
              <a:t> et al., 2018).</a:t>
            </a:r>
          </a:p>
          <a:p>
            <a:endParaRPr lang="en-US" dirty="0"/>
          </a:p>
        </p:txBody>
      </p:sp>
    </p:spTree>
    <p:extLst>
      <p:ext uri="{BB962C8B-B14F-4D97-AF65-F5344CB8AC3E}">
        <p14:creationId xmlns:p14="http://schemas.microsoft.com/office/powerpoint/2010/main" val="2862249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4B57F-DA89-FC40-AC3D-049F67135790}"/>
              </a:ext>
            </a:extLst>
          </p:cNvPr>
          <p:cNvSpPr>
            <a:spLocks noGrp="1"/>
          </p:cNvSpPr>
          <p:nvPr>
            <p:ph type="title"/>
          </p:nvPr>
        </p:nvSpPr>
        <p:spPr>
          <a:xfrm>
            <a:off x="784412" y="38192"/>
            <a:ext cx="10515600" cy="1325563"/>
          </a:xfrm>
        </p:spPr>
        <p:txBody>
          <a:bodyPr>
            <a:normAutofit/>
          </a:bodyPr>
          <a:lstStyle/>
          <a:p>
            <a:pPr algn="ctr"/>
            <a:r>
              <a:rPr lang="en-US" sz="4800" b="1" dirty="0"/>
              <a:t>Increase in Population</a:t>
            </a:r>
          </a:p>
        </p:txBody>
      </p:sp>
      <p:sp>
        <p:nvSpPr>
          <p:cNvPr id="3" name="Content Placeholder 2">
            <a:extLst>
              <a:ext uri="{FF2B5EF4-FFF2-40B4-BE49-F238E27FC236}">
                <a16:creationId xmlns:a16="http://schemas.microsoft.com/office/drawing/2014/main" id="{51341EB8-22D7-C74A-97E4-75420CF56FE5}"/>
              </a:ext>
            </a:extLst>
          </p:cNvPr>
          <p:cNvSpPr>
            <a:spLocks noGrp="1"/>
          </p:cNvSpPr>
          <p:nvPr>
            <p:ph idx="1"/>
          </p:nvPr>
        </p:nvSpPr>
        <p:spPr>
          <a:xfrm>
            <a:off x="9690100" y="1363755"/>
            <a:ext cx="2501900" cy="4529231"/>
          </a:xfrm>
        </p:spPr>
        <p:txBody>
          <a:bodyPr>
            <a:noAutofit/>
          </a:bodyPr>
          <a:lstStyle/>
          <a:p>
            <a:pPr lvl="0"/>
            <a:r>
              <a:rPr lang="en-US" sz="3200" dirty="0"/>
              <a:t>Population increased by 40% between 1970-2010</a:t>
            </a:r>
          </a:p>
          <a:p>
            <a:r>
              <a:rPr lang="en-US" sz="3200" dirty="0"/>
              <a:t>World population expected to increase to 9.7 billion by 2050</a:t>
            </a:r>
          </a:p>
        </p:txBody>
      </p:sp>
      <p:pic>
        <p:nvPicPr>
          <p:cNvPr id="5" name="Picture 4">
            <a:extLst>
              <a:ext uri="{FF2B5EF4-FFF2-40B4-BE49-F238E27FC236}">
                <a16:creationId xmlns:a16="http://schemas.microsoft.com/office/drawing/2014/main" id="{6418DF0E-66C4-6A4A-A66A-1975C98E8159}"/>
              </a:ext>
            </a:extLst>
          </p:cNvPr>
          <p:cNvPicPr>
            <a:picLocks noChangeAspect="1"/>
          </p:cNvPicPr>
          <p:nvPr/>
        </p:nvPicPr>
        <p:blipFill>
          <a:blip r:embed="rId2"/>
          <a:stretch>
            <a:fillRect/>
          </a:stretch>
        </p:blipFill>
        <p:spPr>
          <a:xfrm>
            <a:off x="0" y="1132821"/>
            <a:ext cx="9690100" cy="4991100"/>
          </a:xfrm>
          <a:prstGeom prst="rect">
            <a:avLst/>
          </a:prstGeom>
        </p:spPr>
      </p:pic>
      <p:sp>
        <p:nvSpPr>
          <p:cNvPr id="6" name="TextBox 5">
            <a:extLst>
              <a:ext uri="{FF2B5EF4-FFF2-40B4-BE49-F238E27FC236}">
                <a16:creationId xmlns:a16="http://schemas.microsoft.com/office/drawing/2014/main" id="{61FC37D6-BD42-354B-9187-BA3E9DEA1B91}"/>
              </a:ext>
            </a:extLst>
          </p:cNvPr>
          <p:cNvSpPr txBox="1"/>
          <p:nvPr/>
        </p:nvSpPr>
        <p:spPr>
          <a:xfrm>
            <a:off x="609600" y="6354856"/>
            <a:ext cx="9080500" cy="369332"/>
          </a:xfrm>
          <a:prstGeom prst="rect">
            <a:avLst/>
          </a:prstGeom>
          <a:noFill/>
        </p:spPr>
        <p:txBody>
          <a:bodyPr wrap="square" rtlCol="0">
            <a:spAutoFit/>
          </a:bodyPr>
          <a:lstStyle/>
          <a:p>
            <a:r>
              <a:rPr lang="en-US" b="1" dirty="0"/>
              <a:t>Figure 3:</a:t>
            </a:r>
            <a:r>
              <a:rPr lang="en-US" dirty="0"/>
              <a:t> Global Population increase and estimation of continued increase (Becker, 2015). </a:t>
            </a:r>
          </a:p>
        </p:txBody>
      </p:sp>
    </p:spTree>
    <p:extLst>
      <p:ext uri="{BB962C8B-B14F-4D97-AF65-F5344CB8AC3E}">
        <p14:creationId xmlns:p14="http://schemas.microsoft.com/office/powerpoint/2010/main" val="2952628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21915</TotalTime>
  <Words>1296</Words>
  <Application>Microsoft Macintosh PowerPoint</Application>
  <PresentationFormat>Widescreen</PresentationFormat>
  <Paragraphs>111</Paragraphs>
  <Slides>27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Land Cover and Land-Use Change</vt:lpstr>
      <vt:lpstr>Overview </vt:lpstr>
      <vt:lpstr>Introduction</vt:lpstr>
      <vt:lpstr>Land Use in U.S.</vt:lpstr>
      <vt:lpstr>PowerPoint Presentation</vt:lpstr>
      <vt:lpstr>PowerPoint Presentation</vt:lpstr>
      <vt:lpstr>Changes in Land Use</vt:lpstr>
      <vt:lpstr>PowerPoint Presentation</vt:lpstr>
      <vt:lpstr>Increase in Population</vt:lpstr>
      <vt:lpstr>Threats to Land Change</vt:lpstr>
      <vt:lpstr>Sea Level Rise / Extreme Flooding</vt:lpstr>
      <vt:lpstr>Forest Fires</vt:lpstr>
      <vt:lpstr>Forest Cover Loss</vt:lpstr>
      <vt:lpstr>Effects On Climate</vt:lpstr>
      <vt:lpstr>Effects</vt:lpstr>
      <vt:lpstr>PowerPoint Presentation</vt:lpstr>
      <vt:lpstr>Urban Heat Island Effect</vt:lpstr>
      <vt:lpstr>PowerPoint Presentation</vt:lpstr>
      <vt:lpstr>Effects on Weather and Climate</vt:lpstr>
      <vt:lpstr>Water Resources</vt:lpstr>
      <vt:lpstr>Future Predictions / Changes</vt:lpstr>
      <vt:lpstr>Predictions </vt:lpstr>
      <vt:lpstr>Predictions Cont.</vt:lpstr>
      <vt:lpstr>Future Changes</vt:lpstr>
      <vt:lpstr>What can we do?</vt:lpstr>
      <vt:lpstr>What can we do?</vt:lpstr>
      <vt:lpstr>References Cited</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Land Cover and Land-Use Change</dc:title>
  <dc:creator>Microsoft Office User</dc:creator>
  <cp:lastModifiedBy>LW</cp:lastModifiedBy>
  <cp:revision>93</cp:revision>
  <dcterms:created xsi:type="dcterms:W3CDTF">2019-03-11T18:36:39Z</dcterms:created>
  <dcterms:modified xsi:type="dcterms:W3CDTF">2020-02-03T16:19:50Z</dcterms:modified>
</cp:coreProperties>
</file>